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87" r:id="rId4"/>
    <p:sldId id="258" r:id="rId5"/>
    <p:sldId id="259" r:id="rId6"/>
    <p:sldId id="260" r:id="rId7"/>
    <p:sldId id="262" r:id="rId8"/>
    <p:sldId id="263" r:id="rId9"/>
    <p:sldId id="264" r:id="rId10"/>
    <p:sldId id="265" r:id="rId11"/>
    <p:sldId id="266" r:id="rId12"/>
    <p:sldId id="267" r:id="rId13"/>
    <p:sldId id="268" r:id="rId14"/>
    <p:sldId id="293" r:id="rId15"/>
    <p:sldId id="270" r:id="rId16"/>
    <p:sldId id="294" r:id="rId17"/>
    <p:sldId id="295" r:id="rId18"/>
    <p:sldId id="338" r:id="rId19"/>
    <p:sldId id="271" r:id="rId20"/>
    <p:sldId id="272" r:id="rId21"/>
    <p:sldId id="273" r:id="rId22"/>
    <p:sldId id="298" r:id="rId23"/>
    <p:sldId id="299" r:id="rId24"/>
    <p:sldId id="300" r:id="rId25"/>
    <p:sldId id="301" r:id="rId26"/>
    <p:sldId id="302" r:id="rId27"/>
    <p:sldId id="274" r:id="rId28"/>
    <p:sldId id="304" r:id="rId29"/>
    <p:sldId id="305" r:id="rId30"/>
    <p:sldId id="306" r:id="rId31"/>
    <p:sldId id="347" r:id="rId32"/>
    <p:sldId id="343" r:id="rId33"/>
    <p:sldId id="308" r:id="rId34"/>
    <p:sldId id="310" r:id="rId35"/>
    <p:sldId id="311" r:id="rId36"/>
    <p:sldId id="312" r:id="rId37"/>
    <p:sldId id="315" r:id="rId38"/>
    <p:sldId id="316" r:id="rId39"/>
    <p:sldId id="317" r:id="rId40"/>
    <p:sldId id="318" r:id="rId41"/>
    <p:sldId id="349" r:id="rId42"/>
    <p:sldId id="321" r:id="rId43"/>
    <p:sldId id="322" r:id="rId44"/>
    <p:sldId id="341" r:id="rId45"/>
    <p:sldId id="344" r:id="rId46"/>
    <p:sldId id="323" r:id="rId47"/>
    <p:sldId id="324" r:id="rId48"/>
    <p:sldId id="325" r:id="rId49"/>
    <p:sldId id="326" r:id="rId50"/>
    <p:sldId id="279" r:id="rId51"/>
    <p:sldId id="280" r:id="rId52"/>
    <p:sldId id="339" r:id="rId53"/>
    <p:sldId id="282" r:id="rId54"/>
    <p:sldId id="283" r:id="rId55"/>
    <p:sldId id="348" r:id="rId56"/>
    <p:sldId id="285" r:id="rId57"/>
    <p:sldId id="28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609B294-9BD6-454C-8EEE-163F77EE3EC4}" type="datetimeFigureOut">
              <a:rPr lang="en-US" smtClean="0"/>
              <a:pPr/>
              <a:t>2/14/2014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5981E11-03AD-4403-B4F3-2AE961E5885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09B294-9BD6-454C-8EEE-163F77EE3EC4}"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09B294-9BD6-454C-8EEE-163F77EE3EC4}"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09B294-9BD6-454C-8EEE-163F77EE3EC4}"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09B294-9BD6-454C-8EEE-163F77EE3EC4}"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E11-03AD-4403-B4F3-2AE961E5885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09B294-9BD6-454C-8EEE-163F77EE3EC4}"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09B294-9BD6-454C-8EEE-163F77EE3EC4}" type="datetimeFigureOut">
              <a:rPr lang="en-US" smtClean="0"/>
              <a:pPr/>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09B294-9BD6-454C-8EEE-163F77EE3EC4}" type="datetimeFigureOut">
              <a:rPr lang="en-US" smtClean="0"/>
              <a:pPr/>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9B294-9BD6-454C-8EEE-163F77EE3EC4}" type="datetimeFigureOut">
              <a:rPr lang="en-US" smtClean="0"/>
              <a:pPr/>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09B294-9BD6-454C-8EEE-163F77EE3EC4}"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1E11-03AD-4403-B4F3-2AE961E588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09B294-9BD6-454C-8EEE-163F77EE3EC4}"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5981E11-03AD-4403-B4F3-2AE961E5885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09B294-9BD6-454C-8EEE-163F77EE3EC4}" type="datetimeFigureOut">
              <a:rPr lang="en-US" smtClean="0"/>
              <a:pPr/>
              <a:t>2/14/2014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5981E11-03AD-4403-B4F3-2AE961E5885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lectrical-engineering-portal.com/download-center/books-and-guides/electrical-engineering/instrument-transformers-part-1-3" TargetMode="External"/><Relationship Id="rId2" Type="http://schemas.openxmlformats.org/officeDocument/2006/relationships/hyperlink" Target="file:///D:\Desktop\Moving%20Iron%20Instruments%20-%20Voltmeter%20and%20Ammeter%20%20EEP_files\moving-iron-instruments-voltmeter-and-ammeter.htm" TargetMode="External"/><Relationship Id="rId1" Type="http://schemas.openxmlformats.org/officeDocument/2006/relationships/slideLayout" Target="../slideLayouts/slideLayout2.xml"/><Relationship Id="rId4" Type="http://schemas.openxmlformats.org/officeDocument/2006/relationships/hyperlink" Target="http://electrical-engineering-portal.com/what-is-the-eddy-curr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electrical-engineering-portal.com/how-residual-current-device-rcd-work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851648" cy="2438400"/>
          </a:xfrm>
        </p:spPr>
        <p:txBody>
          <a:bodyPr>
            <a:normAutofit fontScale="90000"/>
          </a:bodyPr>
          <a:lstStyle/>
          <a:p>
            <a:r>
              <a:rPr lang="en-US" dirty="0" smtClean="0">
                <a:solidFill>
                  <a:srgbClr val="FF0000"/>
                </a:solidFill>
              </a:rPr>
              <a:t>MEASURING INSTRUMENTS</a:t>
            </a:r>
            <a:r>
              <a:rPr lang="en-US" dirty="0" smtClean="0">
                <a:solidFill>
                  <a:srgbClr val="FF0000"/>
                </a:solidFill>
              </a:rPr>
              <a:t/>
            </a:r>
            <a:br>
              <a:rPr lang="en-US" dirty="0" smtClean="0">
                <a:solidFill>
                  <a:srgbClr val="FF0000"/>
                </a:solidFill>
              </a:rPr>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800" u="sng" dirty="0" smtClean="0">
                <a:solidFill>
                  <a:schemeClr val="accent4">
                    <a:lumMod val="75000"/>
                  </a:schemeClr>
                </a:solidFill>
              </a:rPr>
              <a:t>ESSENTIALS OF INDICATING INSTRUMENTS</a:t>
            </a:r>
          </a:p>
        </p:txBody>
      </p:sp>
      <p:sp>
        <p:nvSpPr>
          <p:cNvPr id="3" name="Content Placeholder 2"/>
          <p:cNvSpPr>
            <a:spLocks noGrp="1"/>
          </p:cNvSpPr>
          <p:nvPr>
            <p:ph idx="1"/>
          </p:nvPr>
        </p:nvSpPr>
        <p:spPr>
          <a:xfrm>
            <a:off x="457200" y="1371600"/>
            <a:ext cx="8229600" cy="5029200"/>
          </a:xfrm>
        </p:spPr>
        <p:txBody>
          <a:bodyPr>
            <a:noAutofit/>
          </a:bodyPr>
          <a:lstStyle/>
          <a:p>
            <a:pPr algn="just">
              <a:buFont typeface="Wingdings" pitchFamily="2" charset="2"/>
              <a:buChar char="Ø"/>
            </a:pPr>
            <a:r>
              <a:rPr lang="en-US" sz="2500" dirty="0" smtClean="0">
                <a:solidFill>
                  <a:schemeClr val="accent6">
                    <a:lumMod val="50000"/>
                  </a:schemeClr>
                </a:solidFill>
              </a:rPr>
              <a:t>   Indicating </a:t>
            </a:r>
            <a:r>
              <a:rPr lang="en-US" sz="2500" dirty="0" smtClean="0">
                <a:solidFill>
                  <a:schemeClr val="accent6">
                    <a:lumMod val="50000"/>
                  </a:schemeClr>
                </a:solidFill>
              </a:rPr>
              <a:t>instruments are those  which indicate the value of quantity that is being measured at the time at which it is measured. </a:t>
            </a:r>
            <a:endParaRPr lang="en-US" sz="2500" dirty="0" smtClean="0">
              <a:solidFill>
                <a:schemeClr val="accent6">
                  <a:lumMod val="50000"/>
                </a:schemeClr>
              </a:solidFill>
            </a:endParaRPr>
          </a:p>
          <a:p>
            <a:pPr algn="just">
              <a:buFont typeface="Wingdings" pitchFamily="2" charset="2"/>
              <a:buChar char="Ø"/>
            </a:pPr>
            <a:r>
              <a:rPr lang="en-US" sz="2500" dirty="0" smtClean="0">
                <a:solidFill>
                  <a:schemeClr val="accent6">
                    <a:lumMod val="50000"/>
                  </a:schemeClr>
                </a:solidFill>
              </a:rPr>
              <a:t> </a:t>
            </a:r>
            <a:r>
              <a:rPr lang="en-US" sz="2500" dirty="0" smtClean="0">
                <a:solidFill>
                  <a:schemeClr val="accent6">
                    <a:lumMod val="50000"/>
                  </a:schemeClr>
                </a:solidFill>
              </a:rPr>
              <a:t>  </a:t>
            </a:r>
            <a:r>
              <a:rPr lang="en-US" sz="2500" dirty="0" smtClean="0">
                <a:solidFill>
                  <a:schemeClr val="accent6">
                    <a:lumMod val="50000"/>
                  </a:schemeClr>
                </a:solidFill>
              </a:rPr>
              <a:t>Such </a:t>
            </a:r>
            <a:r>
              <a:rPr lang="en-US" sz="2500" dirty="0" smtClean="0">
                <a:solidFill>
                  <a:schemeClr val="accent6">
                    <a:lumMod val="50000"/>
                  </a:schemeClr>
                </a:solidFill>
              </a:rPr>
              <a:t>instruments consist essentially of a pointer which moves over a calibrated scale &amp; which is attached to a moving system pivoted in bearing. </a:t>
            </a:r>
            <a:endParaRPr lang="en-US" sz="2500" dirty="0" smtClean="0">
              <a:solidFill>
                <a:schemeClr val="accent6">
                  <a:lumMod val="50000"/>
                </a:schemeClr>
              </a:solidFill>
            </a:endParaRPr>
          </a:p>
          <a:p>
            <a:pPr algn="just">
              <a:buFont typeface="Wingdings" pitchFamily="2" charset="2"/>
              <a:buChar char="Ø"/>
            </a:pPr>
            <a:r>
              <a:rPr lang="en-US" sz="2500" dirty="0" smtClean="0">
                <a:solidFill>
                  <a:schemeClr val="accent6">
                    <a:lumMod val="50000"/>
                  </a:schemeClr>
                </a:solidFill>
              </a:rPr>
              <a:t> </a:t>
            </a:r>
            <a:r>
              <a:rPr lang="en-US" sz="2500" dirty="0" smtClean="0">
                <a:solidFill>
                  <a:schemeClr val="accent6">
                    <a:lumMod val="50000"/>
                  </a:schemeClr>
                </a:solidFill>
              </a:rPr>
              <a:t>  </a:t>
            </a:r>
            <a:r>
              <a:rPr lang="en-US" sz="2500" dirty="0" smtClean="0">
                <a:solidFill>
                  <a:schemeClr val="accent6">
                    <a:lumMod val="50000"/>
                  </a:schemeClr>
                </a:solidFill>
              </a:rPr>
              <a:t>The </a:t>
            </a:r>
            <a:r>
              <a:rPr lang="en-US" sz="2500" dirty="0" smtClean="0">
                <a:solidFill>
                  <a:schemeClr val="accent6">
                    <a:lumMod val="50000"/>
                  </a:schemeClr>
                </a:solidFill>
              </a:rPr>
              <a:t>moving system is subjected to the following three torques:</a:t>
            </a:r>
          </a:p>
          <a:p>
            <a:pPr algn="just">
              <a:buNone/>
            </a:pPr>
            <a:r>
              <a:rPr lang="en-US" sz="2500" dirty="0" smtClean="0">
                <a:solidFill>
                  <a:schemeClr val="accent6">
                    <a:lumMod val="50000"/>
                  </a:schemeClr>
                </a:solidFill>
              </a:rPr>
              <a:t>		1. A deflecting ( or operating) torque;</a:t>
            </a:r>
          </a:p>
          <a:p>
            <a:pPr algn="just">
              <a:buNone/>
            </a:pPr>
            <a:r>
              <a:rPr lang="en-US" sz="2500" dirty="0" smtClean="0">
                <a:solidFill>
                  <a:schemeClr val="accent6">
                    <a:lumMod val="50000"/>
                  </a:schemeClr>
                </a:solidFill>
              </a:rPr>
              <a:t>		2. A controlling ( or restoring) torque;</a:t>
            </a:r>
          </a:p>
          <a:p>
            <a:pPr algn="just">
              <a:buNone/>
            </a:pPr>
            <a:r>
              <a:rPr lang="en-US" sz="2500" dirty="0" smtClean="0">
                <a:solidFill>
                  <a:schemeClr val="accent6">
                    <a:lumMod val="50000"/>
                  </a:schemeClr>
                </a:solidFill>
              </a:rPr>
              <a:t>		3. A damping torque.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2800" u="sng" dirty="0" smtClean="0">
                <a:solidFill>
                  <a:schemeClr val="accent4">
                    <a:lumMod val="75000"/>
                  </a:schemeClr>
                </a:solidFill>
              </a:rPr>
              <a:t>DEFLECTING TORQUE</a:t>
            </a:r>
          </a:p>
        </p:txBody>
      </p:sp>
      <p:sp>
        <p:nvSpPr>
          <p:cNvPr id="3" name="Content Placeholder 2"/>
          <p:cNvSpPr>
            <a:spLocks noGrp="1"/>
          </p:cNvSpPr>
          <p:nvPr>
            <p:ph idx="1"/>
          </p:nvPr>
        </p:nvSpPr>
        <p:spPr>
          <a:xfrm>
            <a:off x="457200" y="1143000"/>
            <a:ext cx="8229600" cy="5410200"/>
          </a:xfrm>
        </p:spPr>
        <p:txBody>
          <a:bodyPr>
            <a:noAutofit/>
          </a:bodyPr>
          <a:lstStyle/>
          <a:p>
            <a:pPr algn="just">
              <a:buFont typeface="Wingdings" pitchFamily="2" charset="2"/>
              <a:buChar char="Ø"/>
            </a:pPr>
            <a:r>
              <a:rPr lang="en-US" sz="2500" dirty="0" smtClean="0">
                <a:solidFill>
                  <a:schemeClr val="accent6">
                    <a:lumMod val="50000"/>
                  </a:schemeClr>
                </a:solidFill>
              </a:rPr>
              <a:t> </a:t>
            </a:r>
            <a:r>
              <a:rPr lang="en-US" sz="2500" dirty="0" smtClean="0">
                <a:solidFill>
                  <a:schemeClr val="accent6">
                    <a:lumMod val="50000"/>
                  </a:schemeClr>
                </a:solidFill>
              </a:rPr>
              <a:t>The </a:t>
            </a:r>
            <a:r>
              <a:rPr lang="en-US" sz="2500" dirty="0" smtClean="0">
                <a:solidFill>
                  <a:schemeClr val="accent6">
                    <a:lumMod val="50000"/>
                  </a:schemeClr>
                </a:solidFill>
              </a:rPr>
              <a:t>deflecting torque is produced by making one of the magnetic, heating, chemical, electrostatic and electromagnetic induction effect of current or voltage and cause the moving system of the instrument to move from its zero position</a:t>
            </a:r>
            <a:r>
              <a:rPr lang="en-US" sz="2500" dirty="0" smtClean="0">
                <a:solidFill>
                  <a:schemeClr val="accent6">
                    <a:lumMod val="50000"/>
                  </a:schemeClr>
                </a:solidFill>
              </a:rPr>
              <a:t>.</a:t>
            </a:r>
          </a:p>
          <a:p>
            <a:pPr algn="just">
              <a:buNone/>
            </a:pPr>
            <a:endParaRPr lang="en-US" sz="2500" dirty="0" smtClean="0">
              <a:solidFill>
                <a:schemeClr val="accent6">
                  <a:lumMod val="50000"/>
                </a:schemeClr>
              </a:solidFill>
            </a:endParaRPr>
          </a:p>
          <a:p>
            <a:pPr algn="just">
              <a:buFont typeface="Wingdings" pitchFamily="2" charset="2"/>
              <a:buChar char="Ø"/>
            </a:pPr>
            <a:r>
              <a:rPr lang="en-US" sz="2400" dirty="0" smtClean="0"/>
              <a:t>The </a:t>
            </a:r>
            <a:r>
              <a:rPr lang="en-US" sz="2400" dirty="0" smtClean="0"/>
              <a:t>magnitude </a:t>
            </a:r>
            <a:r>
              <a:rPr lang="en-US" sz="2400" dirty="0" smtClean="0"/>
              <a:t>of the deflection force(deflection of pointer) </a:t>
            </a:r>
            <a:r>
              <a:rPr lang="en-US" sz="2400" dirty="0" smtClean="0"/>
              <a:t>depends </a:t>
            </a:r>
            <a:r>
              <a:rPr lang="en-US" sz="2400" dirty="0" smtClean="0"/>
              <a:t>on the value of electrical quantity to be measured</a:t>
            </a:r>
            <a:r>
              <a:rPr lang="en-US" sz="2400" dirty="0" smtClean="0"/>
              <a:t>.</a:t>
            </a:r>
          </a:p>
          <a:p>
            <a:pPr algn="just">
              <a:buNone/>
            </a:pPr>
            <a:endParaRPr lang="en-US" sz="2400" dirty="0" smtClean="0"/>
          </a:p>
          <a:p>
            <a:pPr algn="just">
              <a:buFont typeface="Wingdings" pitchFamily="2" charset="2"/>
              <a:buChar char="Ø"/>
            </a:pPr>
            <a:r>
              <a:rPr lang="en-US" sz="2500" dirty="0" smtClean="0">
                <a:solidFill>
                  <a:schemeClr val="accent6">
                    <a:lumMod val="50000"/>
                  </a:schemeClr>
                </a:solidFill>
              </a:rPr>
              <a:t>The </a:t>
            </a:r>
            <a:r>
              <a:rPr lang="en-US" sz="2500" dirty="0" smtClean="0">
                <a:solidFill>
                  <a:schemeClr val="accent6">
                    <a:lumMod val="50000"/>
                  </a:schemeClr>
                </a:solidFill>
              </a:rPr>
              <a:t>method of producing this torque depends upon the type of instrument.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2800" u="sng" dirty="0" smtClean="0">
                <a:solidFill>
                  <a:schemeClr val="accent4">
                    <a:lumMod val="75000"/>
                  </a:schemeClr>
                </a:solidFill>
              </a:rPr>
              <a:t>CONTROLLING TORQUE</a:t>
            </a:r>
          </a:p>
        </p:txBody>
      </p:sp>
      <p:sp>
        <p:nvSpPr>
          <p:cNvPr id="3" name="Content Placeholder 2"/>
          <p:cNvSpPr>
            <a:spLocks noGrp="1"/>
          </p:cNvSpPr>
          <p:nvPr>
            <p:ph idx="1"/>
          </p:nvPr>
        </p:nvSpPr>
        <p:spPr>
          <a:xfrm>
            <a:off x="228600" y="838200"/>
            <a:ext cx="8686800" cy="5791200"/>
          </a:xfrm>
        </p:spPr>
        <p:txBody>
          <a:bodyPr>
            <a:noAutofit/>
          </a:bodyPr>
          <a:lstStyle/>
          <a:p>
            <a:pPr algn="just">
              <a:buFont typeface="Wingdings" pitchFamily="2" charset="2"/>
              <a:buChar char="Ø"/>
            </a:pPr>
            <a:r>
              <a:rPr lang="en-US" sz="2500" dirty="0" smtClean="0">
                <a:solidFill>
                  <a:schemeClr val="accent5">
                    <a:lumMod val="75000"/>
                  </a:schemeClr>
                </a:solidFill>
              </a:rPr>
              <a:t>The magnitude of the moving system would be some what indefinite under the influence of deflecting torque, unless the controlling torque existed to oppose the deflecting torque</a:t>
            </a:r>
            <a:r>
              <a:rPr lang="en-US" sz="2500" dirty="0" smtClean="0">
                <a:solidFill>
                  <a:schemeClr val="accent6">
                    <a:lumMod val="50000"/>
                  </a:schemeClr>
                </a:solidFill>
              </a:rPr>
              <a:t>.</a:t>
            </a:r>
          </a:p>
          <a:p>
            <a:pPr algn="just">
              <a:buFont typeface="Wingdings" pitchFamily="2" charset="2"/>
              <a:buChar char="Ø"/>
            </a:pPr>
            <a:endParaRPr lang="en-US" sz="2500" dirty="0" smtClean="0">
              <a:solidFill>
                <a:schemeClr val="accent6">
                  <a:lumMod val="50000"/>
                </a:schemeClr>
              </a:solidFill>
            </a:endParaRPr>
          </a:p>
          <a:p>
            <a:pPr algn="just">
              <a:buFont typeface="Wingdings" pitchFamily="2" charset="2"/>
              <a:buChar char="Ø"/>
            </a:pPr>
            <a:r>
              <a:rPr lang="en-US" sz="2500" dirty="0" smtClean="0">
                <a:solidFill>
                  <a:schemeClr val="accent6">
                    <a:lumMod val="50000"/>
                  </a:schemeClr>
                </a:solidFill>
              </a:rPr>
              <a:t>It increases with increase in deflection of moving system</a:t>
            </a:r>
            <a:r>
              <a:rPr lang="en-US" sz="2500" dirty="0" smtClean="0">
                <a:solidFill>
                  <a:schemeClr val="accent6">
                    <a:lumMod val="50000"/>
                  </a:schemeClr>
                </a:solidFill>
              </a:rPr>
              <a:t>.</a:t>
            </a:r>
          </a:p>
          <a:p>
            <a:pPr algn="just">
              <a:buFont typeface="Wingdings" pitchFamily="2" charset="2"/>
              <a:buChar char="Ø"/>
            </a:pPr>
            <a:endParaRPr lang="en-US" sz="2500" dirty="0" smtClean="0">
              <a:solidFill>
                <a:schemeClr val="accent6">
                  <a:lumMod val="50000"/>
                </a:schemeClr>
              </a:solidFill>
            </a:endParaRPr>
          </a:p>
          <a:p>
            <a:pPr algn="just">
              <a:buFont typeface="Wingdings" pitchFamily="2" charset="2"/>
              <a:buChar char="Ø"/>
            </a:pPr>
            <a:r>
              <a:rPr lang="en-US" sz="2500" dirty="0" smtClean="0">
                <a:solidFill>
                  <a:schemeClr val="accent3">
                    <a:lumMod val="75000"/>
                  </a:schemeClr>
                </a:solidFill>
              </a:rPr>
              <a:t>Under the influence of controlling torque the pointer will return to its zero position on removing the source producing the deflecting torque</a:t>
            </a:r>
            <a:r>
              <a:rPr lang="en-US" sz="2500" dirty="0" smtClean="0">
                <a:solidFill>
                  <a:schemeClr val="accent3">
                    <a:lumMod val="75000"/>
                  </a:schemeClr>
                </a:solidFill>
              </a:rPr>
              <a:t>.</a:t>
            </a:r>
          </a:p>
          <a:p>
            <a:pPr algn="just">
              <a:buFont typeface="Wingdings" pitchFamily="2" charset="2"/>
              <a:buChar char="Ø"/>
            </a:pPr>
            <a:endParaRPr lang="en-US" sz="2500" dirty="0" smtClean="0">
              <a:solidFill>
                <a:schemeClr val="accent3">
                  <a:lumMod val="75000"/>
                </a:schemeClr>
              </a:solidFill>
            </a:endParaRPr>
          </a:p>
          <a:p>
            <a:pPr algn="just">
              <a:buFont typeface="Wingdings" pitchFamily="2" charset="2"/>
              <a:buChar char="Ø"/>
            </a:pPr>
            <a:r>
              <a:rPr lang="en-US" sz="2500" dirty="0" smtClean="0">
                <a:solidFill>
                  <a:schemeClr val="bg2">
                    <a:lumMod val="10000"/>
                  </a:schemeClr>
                </a:solidFill>
              </a:rPr>
              <a:t>Without controlling torque the pointer will swing at its maximum position &amp; will not return to zero after removing the source.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Autofit/>
          </a:bodyPr>
          <a:lstStyle/>
          <a:p>
            <a:pPr marL="0" indent="0">
              <a:buNone/>
            </a:pPr>
            <a:r>
              <a:rPr lang="en-US" sz="2400" dirty="0" smtClean="0"/>
              <a:t>The pointer is brought to rest at a position where the two opposing forces i.e. deflection and controlling forces are equal</a:t>
            </a:r>
            <a:r>
              <a:rPr lang="en-US" sz="2400" dirty="0" smtClean="0"/>
              <a:t>.</a:t>
            </a:r>
            <a:endParaRPr lang="en-US" sz="2400" dirty="0" smtClean="0"/>
          </a:p>
          <a:p>
            <a:pPr marL="0" indent="0">
              <a:buNone/>
            </a:pPr>
            <a:r>
              <a:rPr lang="en-US" sz="2400" dirty="0" smtClean="0">
                <a:solidFill>
                  <a:srgbClr val="FF0000"/>
                </a:solidFill>
              </a:rPr>
              <a:t>Types of control system:</a:t>
            </a:r>
          </a:p>
          <a:p>
            <a:pPr marL="514350" indent="-514350">
              <a:buFont typeface="+mj-lt"/>
              <a:buAutoNum type="arabicPeriod"/>
            </a:pPr>
            <a:r>
              <a:rPr lang="en-US" sz="2400" dirty="0" smtClean="0"/>
              <a:t>Spring control</a:t>
            </a:r>
          </a:p>
          <a:p>
            <a:pPr marL="514350" indent="-514350">
              <a:buFont typeface="+mj-lt"/>
              <a:buAutoNum type="arabicPeriod"/>
            </a:pPr>
            <a:r>
              <a:rPr lang="en-US" sz="2400" dirty="0" smtClean="0"/>
              <a:t>Gravity control</a:t>
            </a:r>
            <a:endParaRPr lang="en-IN" sz="2400" dirty="0" smtClean="0"/>
          </a:p>
          <a:p>
            <a:pPr algn="just">
              <a:lnSpc>
                <a:spcPct val="150000"/>
              </a:lnSpc>
              <a:buNone/>
            </a:pPr>
            <a:r>
              <a:rPr lang="en-US" sz="2500" dirty="0" smtClean="0">
                <a:solidFill>
                  <a:schemeClr val="accent6">
                    <a:lumMod val="50000"/>
                  </a:schemeClr>
                </a:solidFill>
              </a:rPr>
              <a:t>	</a:t>
            </a:r>
            <a:r>
              <a:rPr lang="en-US" sz="2500" b="1" u="sng" dirty="0" smtClean="0">
                <a:solidFill>
                  <a:srgbClr val="7030A0"/>
                </a:solidFill>
              </a:rPr>
              <a:t>Spring Control:</a:t>
            </a:r>
          </a:p>
          <a:p>
            <a:pPr algn="just"/>
            <a:r>
              <a:rPr lang="en-US" sz="2400" dirty="0" smtClean="0"/>
              <a:t>When the pointer is </a:t>
            </a:r>
            <a:r>
              <a:rPr lang="en-US" sz="2400" dirty="0" smtClean="0"/>
              <a:t>deflected one</a:t>
            </a:r>
          </a:p>
          <a:p>
            <a:pPr algn="just">
              <a:buNone/>
            </a:pPr>
            <a:r>
              <a:rPr lang="en-US" sz="2400" dirty="0" smtClean="0"/>
              <a:t>spring </a:t>
            </a:r>
            <a:r>
              <a:rPr lang="en-US" sz="2400" dirty="0" smtClean="0"/>
              <a:t>unwinds itself </a:t>
            </a:r>
            <a:r>
              <a:rPr lang="en-US" sz="2400" dirty="0" smtClean="0"/>
              <a:t>while </a:t>
            </a:r>
            <a:r>
              <a:rPr lang="en-US" sz="2400" dirty="0" smtClean="0"/>
              <a:t>the </a:t>
            </a:r>
            <a:r>
              <a:rPr lang="en-US" sz="2400" dirty="0" smtClean="0"/>
              <a:t>other</a:t>
            </a:r>
          </a:p>
          <a:p>
            <a:pPr algn="just">
              <a:buNone/>
            </a:pPr>
            <a:r>
              <a:rPr lang="en-US" sz="2400" dirty="0" smtClean="0"/>
              <a:t> </a:t>
            </a:r>
            <a:r>
              <a:rPr lang="en-US" sz="2400" dirty="0" smtClean="0"/>
              <a:t>is twisted. This twist </a:t>
            </a:r>
            <a:r>
              <a:rPr lang="en-US" sz="2400" dirty="0" smtClean="0"/>
              <a:t>in the </a:t>
            </a:r>
            <a:r>
              <a:rPr lang="en-US" sz="2400" dirty="0" smtClean="0"/>
              <a:t>spring </a:t>
            </a:r>
            <a:endParaRPr lang="en-US" sz="2400" dirty="0" smtClean="0"/>
          </a:p>
          <a:p>
            <a:pPr algn="just">
              <a:buNone/>
            </a:pPr>
            <a:r>
              <a:rPr lang="en-US" sz="2400" dirty="0" smtClean="0"/>
              <a:t>produces </a:t>
            </a:r>
            <a:r>
              <a:rPr lang="en-US" sz="2400" dirty="0" smtClean="0"/>
              <a:t>restoring </a:t>
            </a:r>
            <a:r>
              <a:rPr lang="en-US" sz="2400" dirty="0" smtClean="0"/>
              <a:t> (</a:t>
            </a:r>
            <a:r>
              <a:rPr lang="en-US" sz="2400" dirty="0" smtClean="0"/>
              <a:t>controlling) </a:t>
            </a:r>
            <a:endParaRPr lang="en-US" sz="2400" dirty="0" smtClean="0"/>
          </a:p>
          <a:p>
            <a:pPr algn="just">
              <a:buNone/>
            </a:pPr>
            <a:r>
              <a:rPr lang="en-US" sz="2400" dirty="0" smtClean="0"/>
              <a:t>torque</a:t>
            </a:r>
            <a:r>
              <a:rPr lang="en-US" sz="2400" dirty="0" smtClean="0"/>
              <a:t>, which is </a:t>
            </a:r>
            <a:r>
              <a:rPr lang="en-US" sz="2400" dirty="0" smtClean="0"/>
              <a:t>proportional </a:t>
            </a:r>
            <a:r>
              <a:rPr lang="en-US" sz="2400" dirty="0" smtClean="0"/>
              <a:t>to </a:t>
            </a:r>
            <a:r>
              <a:rPr lang="en-US" sz="2400" dirty="0" smtClean="0"/>
              <a:t>the</a:t>
            </a:r>
          </a:p>
          <a:p>
            <a:pPr algn="just">
              <a:buNone/>
            </a:pPr>
            <a:r>
              <a:rPr lang="en-US" sz="2400" dirty="0" smtClean="0"/>
              <a:t> </a:t>
            </a:r>
            <a:r>
              <a:rPr lang="en-US" sz="2400" dirty="0" smtClean="0"/>
              <a:t>angle of </a:t>
            </a:r>
            <a:r>
              <a:rPr lang="en-US" sz="2400" dirty="0" smtClean="0"/>
              <a:t>deflection </a:t>
            </a:r>
            <a:r>
              <a:rPr lang="en-US" sz="2400" dirty="0" smtClean="0"/>
              <a:t>of the moving systems.</a:t>
            </a:r>
            <a:endParaRPr lang="en-US" sz="2500" b="1" u="sng" dirty="0" smtClean="0">
              <a:solidFill>
                <a:srgbClr val="7030A0"/>
              </a:solidFill>
            </a:endParaRPr>
          </a:p>
        </p:txBody>
      </p:sp>
      <p:pic>
        <p:nvPicPr>
          <p:cNvPr id="1026" name="Picture 2"/>
          <p:cNvPicPr>
            <a:picLocks noChangeAspect="1" noChangeArrowheads="1"/>
          </p:cNvPicPr>
          <p:nvPr/>
        </p:nvPicPr>
        <p:blipFill>
          <a:blip r:embed="rId2">
            <a:lum bright="-32000" contrast="38000"/>
          </a:blip>
          <a:srcRect/>
          <a:stretch>
            <a:fillRect/>
          </a:stretch>
        </p:blipFill>
        <p:spPr bwMode="auto">
          <a:xfrm>
            <a:off x="6172200" y="3657600"/>
            <a:ext cx="29718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US" sz="3200" dirty="0" smtClean="0">
                <a:solidFill>
                  <a:srgbClr val="FF0000"/>
                </a:solidFill>
              </a:rPr>
              <a:t>Spring control:</a:t>
            </a:r>
            <a:endParaRPr lang="en-IN" sz="3200"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en-US" dirty="0" smtClean="0"/>
              <a:t>	</a:t>
            </a:r>
            <a:r>
              <a:rPr lang="en-US" sz="2600" dirty="0"/>
              <a:t>	S</a:t>
            </a:r>
            <a:r>
              <a:rPr lang="en-US" sz="2600" dirty="0" smtClean="0"/>
              <a:t>cale of spring control type instruments is uniform</a:t>
            </a:r>
            <a:r>
              <a:rPr lang="en-US" sz="2600" dirty="0" smtClean="0"/>
              <a:t>.</a:t>
            </a:r>
            <a:r>
              <a:rPr lang="en-US" sz="2600" dirty="0" smtClean="0"/>
              <a:t>		</a:t>
            </a:r>
            <a:r>
              <a:rPr lang="en-US" sz="2600" dirty="0" smtClean="0"/>
              <a:t>T</a:t>
            </a:r>
            <a:r>
              <a:rPr lang="en-US" sz="1400" dirty="0" smtClean="0"/>
              <a:t>d</a:t>
            </a:r>
            <a:r>
              <a:rPr lang="en-US" sz="2600" dirty="0" smtClean="0"/>
              <a:t> </a:t>
            </a:r>
            <a:r>
              <a:rPr lang="el-GR" sz="2600" dirty="0" smtClean="0"/>
              <a:t>α</a:t>
            </a:r>
            <a:r>
              <a:rPr lang="en-US" sz="2600" dirty="0" smtClean="0"/>
              <a:t> I,</a:t>
            </a:r>
          </a:p>
          <a:p>
            <a:pPr marL="0" indent="0">
              <a:buNone/>
            </a:pPr>
            <a:r>
              <a:rPr lang="en-US" sz="2600" dirty="0" smtClean="0"/>
              <a:t>Also  </a:t>
            </a:r>
            <a:r>
              <a:rPr lang="en-US" sz="2600" dirty="0" smtClean="0"/>
              <a:t>  </a:t>
            </a:r>
            <a:r>
              <a:rPr lang="en-US" sz="2600" dirty="0" smtClean="0"/>
              <a:t>	</a:t>
            </a:r>
            <a:r>
              <a:rPr lang="en-US" sz="2600" dirty="0" smtClean="0"/>
              <a:t>           </a:t>
            </a:r>
            <a:r>
              <a:rPr lang="en-US" sz="2600" dirty="0" err="1" smtClean="0"/>
              <a:t>Tc</a:t>
            </a:r>
            <a:r>
              <a:rPr lang="en-US" sz="2600" dirty="0" smtClean="0"/>
              <a:t> </a:t>
            </a:r>
            <a:r>
              <a:rPr lang="el-GR" sz="2600" dirty="0" smtClean="0"/>
              <a:t>α</a:t>
            </a:r>
            <a:r>
              <a:rPr lang="en-US" sz="2600" dirty="0" smtClean="0"/>
              <a:t> Ɵ</a:t>
            </a:r>
          </a:p>
          <a:p>
            <a:pPr marL="0" indent="0">
              <a:buNone/>
            </a:pPr>
            <a:r>
              <a:rPr lang="en-US" sz="2600" dirty="0" smtClean="0"/>
              <a:t>At final deflection or steady state position: </a:t>
            </a:r>
          </a:p>
          <a:p>
            <a:pPr marL="0" indent="0">
              <a:buNone/>
            </a:pPr>
            <a:r>
              <a:rPr lang="en-US" sz="2600" dirty="0"/>
              <a:t>	</a:t>
            </a:r>
            <a:r>
              <a:rPr lang="en-US" sz="2600" dirty="0" smtClean="0"/>
              <a:t>	</a:t>
            </a:r>
            <a:r>
              <a:rPr lang="en-US" sz="2400" b="1" dirty="0" smtClean="0">
                <a:solidFill>
                  <a:srgbClr val="002060"/>
                </a:solidFill>
              </a:rPr>
              <a:t>Tc = </a:t>
            </a:r>
            <a:r>
              <a:rPr lang="en-US" sz="2400" b="1" dirty="0" smtClean="0">
                <a:solidFill>
                  <a:srgbClr val="002060"/>
                </a:solidFill>
              </a:rPr>
              <a:t>Td</a:t>
            </a:r>
            <a:endParaRPr lang="en-US" sz="2400" b="1" dirty="0" smtClean="0">
              <a:solidFill>
                <a:srgbClr val="002060"/>
              </a:solidFill>
            </a:endParaRPr>
          </a:p>
          <a:p>
            <a:pPr marL="0" indent="0">
              <a:buNone/>
            </a:pPr>
            <a:r>
              <a:rPr lang="en-US" sz="2600" dirty="0" smtClean="0"/>
              <a:t>Therefore	 Ɵ </a:t>
            </a:r>
            <a:r>
              <a:rPr lang="el-GR" sz="2600" dirty="0" smtClean="0"/>
              <a:t>α</a:t>
            </a:r>
            <a:r>
              <a:rPr lang="en-US" sz="2600" dirty="0" smtClean="0"/>
              <a:t> I</a:t>
            </a:r>
          </a:p>
          <a:p>
            <a:pPr marL="0" indent="0">
              <a:buNone/>
            </a:pPr>
            <a:endParaRPr lang="en-IN" sz="2600" dirty="0"/>
          </a:p>
        </p:txBody>
      </p:sp>
      <p:pic>
        <p:nvPicPr>
          <p:cNvPr id="4" name="Picture 2" descr="C:\Users\Rahul\Documents\2012-08-05 17.20.49.jpg"/>
          <p:cNvPicPr>
            <a:picLocks noChangeAspect="1" noChangeArrowheads="1"/>
          </p:cNvPicPr>
          <p:nvPr/>
        </p:nvPicPr>
        <p:blipFill>
          <a:blip r:embed="rId2" cstate="print">
            <a:lum bright="-44000" contrast="73000"/>
            <a:extLst>
              <a:ext uri="{28A0092B-C50C-407E-A947-70E740481C1C}">
                <a14:useLocalDpi xmlns:a14="http://schemas.microsoft.com/office/drawing/2010/main" xmlns="" val="0"/>
              </a:ext>
            </a:extLst>
          </a:blip>
          <a:srcRect/>
          <a:stretch>
            <a:fillRect/>
          </a:stretch>
        </p:blipFill>
        <p:spPr bwMode="auto">
          <a:xfrm>
            <a:off x="4572000" y="2971801"/>
            <a:ext cx="4572000"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934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3200" b="1" u="sng" dirty="0" smtClean="0">
                <a:solidFill>
                  <a:schemeClr val="accent4">
                    <a:lumMod val="75000"/>
                  </a:schemeClr>
                </a:solidFill>
              </a:rPr>
              <a:t>Gravity Control</a:t>
            </a:r>
          </a:p>
        </p:txBody>
      </p:sp>
      <p:sp>
        <p:nvSpPr>
          <p:cNvPr id="3" name="Content Placeholder 2"/>
          <p:cNvSpPr>
            <a:spLocks noGrp="1"/>
          </p:cNvSpPr>
          <p:nvPr>
            <p:ph idx="1"/>
          </p:nvPr>
        </p:nvSpPr>
        <p:spPr>
          <a:xfrm>
            <a:off x="457200" y="1600200"/>
            <a:ext cx="8229600" cy="4800600"/>
          </a:xfrm>
        </p:spPr>
        <p:txBody>
          <a:bodyPr>
            <a:noAutofit/>
          </a:bodyPr>
          <a:lstStyle/>
          <a:p>
            <a:pPr algn="just"/>
            <a:r>
              <a:rPr lang="en-US" sz="2300" dirty="0" smtClean="0">
                <a:solidFill>
                  <a:srgbClr val="002060"/>
                </a:solidFill>
              </a:rPr>
              <a:t>In gravity controlled instruments, </a:t>
            </a:r>
            <a:r>
              <a:rPr lang="en-US" sz="2300" i="1" dirty="0" smtClean="0">
                <a:solidFill>
                  <a:srgbClr val="002060"/>
                </a:solidFill>
              </a:rPr>
              <a:t>a small adjustable weight is attached to the </a:t>
            </a:r>
            <a:r>
              <a:rPr lang="en-US" sz="2300" dirty="0" smtClean="0">
                <a:solidFill>
                  <a:srgbClr val="002060"/>
                </a:solidFill>
              </a:rPr>
              <a:t>spindle of the moving system such that the deflecting torque produced by the instrument has to act against the action of gravity. </a:t>
            </a:r>
            <a:endParaRPr lang="en-US" sz="2300" dirty="0" smtClean="0">
              <a:solidFill>
                <a:srgbClr val="002060"/>
              </a:solidFill>
            </a:endParaRPr>
          </a:p>
          <a:p>
            <a:pPr algn="just">
              <a:buNone/>
            </a:pPr>
            <a:endParaRPr lang="en-US" sz="2300" dirty="0" smtClean="0">
              <a:solidFill>
                <a:srgbClr val="002060"/>
              </a:solidFill>
            </a:endParaRPr>
          </a:p>
          <a:p>
            <a:pPr algn="just"/>
            <a:r>
              <a:rPr lang="en-US" sz="2300" dirty="0" smtClean="0">
                <a:solidFill>
                  <a:srgbClr val="002060"/>
                </a:solidFill>
              </a:rPr>
              <a:t>Thus a controlling torque is obtained. This weight is called the </a:t>
            </a:r>
            <a:r>
              <a:rPr lang="en-US" sz="2300" i="1" dirty="0" smtClean="0">
                <a:solidFill>
                  <a:srgbClr val="002060"/>
                </a:solidFill>
              </a:rPr>
              <a:t>control weight. Another adjustable weight is also attached is the moving system for zero adjustment and balancing </a:t>
            </a:r>
            <a:r>
              <a:rPr lang="en-US" sz="2300" dirty="0" smtClean="0">
                <a:solidFill>
                  <a:srgbClr val="002060"/>
                </a:solidFill>
              </a:rPr>
              <a:t>purpose. This weight is called </a:t>
            </a:r>
            <a:r>
              <a:rPr lang="en-US" sz="2300" i="1" dirty="0" smtClean="0">
                <a:solidFill>
                  <a:srgbClr val="002060"/>
                </a:solidFill>
              </a:rPr>
              <a:t>Balance weight.</a:t>
            </a:r>
            <a:endParaRPr lang="en-US" sz="2300" dirty="0" smtClean="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US" sz="3200" dirty="0" smtClean="0">
                <a:solidFill>
                  <a:srgbClr val="FF0000"/>
                </a:solidFill>
              </a:rPr>
              <a:t>Gravity Control (Diagram):</a:t>
            </a:r>
            <a:endParaRPr lang="en-IN" sz="3200" dirty="0">
              <a:solidFill>
                <a:srgbClr val="FF0000"/>
              </a:solidFill>
            </a:endParaRPr>
          </a:p>
        </p:txBody>
      </p:sp>
      <p:pic>
        <p:nvPicPr>
          <p:cNvPr id="2050" name="Picture 2" descr="C:\Users\Rahul\Documents\2012-08-05 17.22.33.jpg"/>
          <p:cNvPicPr>
            <a:picLocks noChangeAspect="1" noChangeArrowheads="1"/>
          </p:cNvPicPr>
          <p:nvPr/>
        </p:nvPicPr>
        <p:blipFill>
          <a:blip r:embed="rId2" cstate="print">
            <a:lum bright="-27000" contrast="75000"/>
            <a:extLst>
              <a:ext uri="{28A0092B-C50C-407E-A947-70E740481C1C}">
                <a14:useLocalDpi xmlns:a14="http://schemas.microsoft.com/office/drawing/2010/main" xmlns="" val="0"/>
              </a:ext>
            </a:extLst>
          </a:blip>
          <a:srcRect/>
          <a:stretch>
            <a:fillRect/>
          </a:stretch>
        </p:blipFill>
        <p:spPr bwMode="auto">
          <a:xfrm>
            <a:off x="228600" y="2057400"/>
            <a:ext cx="4790256" cy="350668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Grp="1" noChangeAspect="1" noChangeArrowheads="1"/>
          </p:cNvPicPr>
          <p:nvPr>
            <p:ph idx="1"/>
          </p:nvPr>
        </p:nvPicPr>
        <p:blipFill>
          <a:blip r:embed="rId3"/>
          <a:srcRect/>
          <a:stretch>
            <a:fillRect/>
          </a:stretch>
        </p:blipFill>
        <p:spPr bwMode="auto">
          <a:xfrm>
            <a:off x="5286375" y="2057400"/>
            <a:ext cx="3857625" cy="3352800"/>
          </a:xfrm>
          <a:prstGeom prst="rect">
            <a:avLst/>
          </a:prstGeom>
          <a:noFill/>
          <a:ln w="9525">
            <a:noFill/>
            <a:miter lim="800000"/>
            <a:headEnd/>
            <a:tailEnd/>
          </a:ln>
          <a:effectLst/>
        </p:spPr>
      </p:pic>
    </p:spTree>
    <p:extLst>
      <p:ext uri="{BB962C8B-B14F-4D97-AF65-F5344CB8AC3E}">
        <p14:creationId xmlns:p14="http://schemas.microsoft.com/office/powerpoint/2010/main" xmlns="" val="2914665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US" sz="3200" dirty="0" smtClean="0">
                <a:solidFill>
                  <a:srgbClr val="FF0000"/>
                </a:solidFill>
              </a:rPr>
              <a:t>Gravity control:</a:t>
            </a:r>
            <a:endParaRPr lang="en-IN" sz="3200" dirty="0">
              <a:solidFill>
                <a:srgbClr val="FF0000"/>
              </a:solidFill>
            </a:endParaRPr>
          </a:p>
        </p:txBody>
      </p:sp>
      <p:sp>
        <p:nvSpPr>
          <p:cNvPr id="3" name="Content Placeholder 2"/>
          <p:cNvSpPr>
            <a:spLocks noGrp="1"/>
          </p:cNvSpPr>
          <p:nvPr>
            <p:ph idx="1"/>
          </p:nvPr>
        </p:nvSpPr>
        <p:spPr>
          <a:xfrm>
            <a:off x="228600" y="980728"/>
            <a:ext cx="8686800" cy="5724872"/>
          </a:xfrm>
        </p:spPr>
        <p:txBody>
          <a:bodyPr>
            <a:normAutofit/>
          </a:bodyPr>
          <a:lstStyle/>
          <a:p>
            <a:pPr marL="0" indent="0" algn="just">
              <a:buNone/>
            </a:pPr>
            <a:r>
              <a:rPr lang="en-US" dirty="0" smtClean="0"/>
              <a:t>	</a:t>
            </a:r>
            <a:r>
              <a:rPr lang="en-US" sz="2500" dirty="0" smtClean="0"/>
              <a:t>In this a small adjustable weight is attached to the moving system(pointer) in such a way that in deflection condition it produces a restoring or controlling torque.</a:t>
            </a:r>
          </a:p>
          <a:p>
            <a:pPr marL="0" indent="0" algn="just">
              <a:buNone/>
            </a:pPr>
            <a:r>
              <a:rPr lang="en-US" sz="2500" dirty="0" smtClean="0"/>
              <a:t>	Weight </a:t>
            </a:r>
            <a:r>
              <a:rPr lang="en-US" sz="2500" dirty="0" smtClean="0"/>
              <a:t>W1 provides the controlling torque, W2 is for balancing the weight of the pointer.</a:t>
            </a:r>
          </a:p>
          <a:p>
            <a:pPr marL="0" indent="0">
              <a:buNone/>
            </a:pPr>
            <a:r>
              <a:rPr lang="en-US" sz="2500" dirty="0" smtClean="0"/>
              <a:t>	Tc </a:t>
            </a:r>
            <a:r>
              <a:rPr lang="en-US" sz="2500" dirty="0"/>
              <a:t>=</a:t>
            </a:r>
            <a:r>
              <a:rPr lang="en-US" sz="2500" dirty="0" smtClean="0"/>
              <a:t> W1 sinƟ x L =W1L sinƟ</a:t>
            </a:r>
          </a:p>
          <a:p>
            <a:pPr marL="0" indent="0">
              <a:buNone/>
            </a:pPr>
            <a:r>
              <a:rPr lang="en-US" sz="2500" dirty="0" smtClean="0"/>
              <a:t>Thus 	Tc </a:t>
            </a:r>
            <a:r>
              <a:rPr lang="el-GR" sz="2500" dirty="0" smtClean="0"/>
              <a:t>α</a:t>
            </a:r>
            <a:r>
              <a:rPr lang="en-US" sz="2500" dirty="0" smtClean="0"/>
              <a:t> sinƟ</a:t>
            </a:r>
          </a:p>
          <a:p>
            <a:pPr marL="0" indent="0">
              <a:buNone/>
            </a:pPr>
            <a:r>
              <a:rPr lang="en-US" sz="2500" dirty="0" smtClean="0"/>
              <a:t>As 	Td </a:t>
            </a:r>
            <a:r>
              <a:rPr lang="el-GR" sz="2500" dirty="0" smtClean="0"/>
              <a:t>α</a:t>
            </a:r>
            <a:r>
              <a:rPr lang="en-US" sz="2500" dirty="0" smtClean="0"/>
              <a:t> I</a:t>
            </a:r>
          </a:p>
          <a:p>
            <a:pPr marL="0" indent="0">
              <a:buNone/>
            </a:pPr>
            <a:r>
              <a:rPr lang="en-US" sz="2500" dirty="0" smtClean="0"/>
              <a:t>At </a:t>
            </a:r>
            <a:r>
              <a:rPr lang="en-US" sz="2500" dirty="0" smtClean="0"/>
              <a:t>steady state position deflection torque=controlling torque</a:t>
            </a:r>
          </a:p>
          <a:p>
            <a:pPr marL="0" indent="0">
              <a:buNone/>
            </a:pPr>
            <a:r>
              <a:rPr lang="en-US" sz="2500" dirty="0" smtClean="0"/>
              <a:t>	Thus </a:t>
            </a:r>
            <a:r>
              <a:rPr lang="en-US" sz="2500" dirty="0" smtClean="0"/>
              <a:t>	</a:t>
            </a:r>
            <a:r>
              <a:rPr lang="en-US" sz="2500" dirty="0" smtClean="0"/>
              <a:t>I </a:t>
            </a:r>
            <a:r>
              <a:rPr lang="el-GR" sz="2500" dirty="0" smtClean="0"/>
              <a:t>α</a:t>
            </a:r>
            <a:r>
              <a:rPr lang="en-US" sz="2500" dirty="0" smtClean="0"/>
              <a:t> </a:t>
            </a:r>
            <a:r>
              <a:rPr lang="en-US" sz="2500" dirty="0" err="1" smtClean="0"/>
              <a:t>sinƟ</a:t>
            </a:r>
            <a:endParaRPr lang="en-US" sz="2500" dirty="0" smtClean="0"/>
          </a:p>
          <a:p>
            <a:pPr marL="0" indent="0">
              <a:buNone/>
            </a:pPr>
            <a:endParaRPr lang="en-US" sz="2500" dirty="0" smtClean="0"/>
          </a:p>
          <a:p>
            <a:pPr marL="0" indent="0">
              <a:buNone/>
            </a:pPr>
            <a:r>
              <a:rPr lang="en-US" sz="2500" dirty="0" smtClean="0"/>
              <a:t>The </a:t>
            </a:r>
            <a:r>
              <a:rPr lang="en-US" sz="2500" dirty="0" smtClean="0"/>
              <a:t>scale of the gravity control type instrunts is </a:t>
            </a:r>
            <a:r>
              <a:rPr lang="en-US" sz="2500" dirty="0" smtClean="0"/>
              <a:t>non uniform</a:t>
            </a:r>
            <a:endParaRPr lang="en-IN" sz="2500" dirty="0"/>
          </a:p>
        </p:txBody>
      </p:sp>
    </p:spTree>
    <p:extLst>
      <p:ext uri="{BB962C8B-B14F-4D97-AF65-F5344CB8AC3E}">
        <p14:creationId xmlns:p14="http://schemas.microsoft.com/office/powerpoint/2010/main" xmlns="" val="4077852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lum bright="-33000" contrast="30000"/>
          </a:blip>
          <a:srcRect/>
          <a:stretch>
            <a:fillRect/>
          </a:stretch>
        </p:blipFill>
        <p:spPr bwMode="auto">
          <a:xfrm>
            <a:off x="762000" y="838201"/>
            <a:ext cx="7924800" cy="4876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r>
              <a:rPr lang="en-US" sz="2800" u="sng" dirty="0" smtClean="0">
                <a:solidFill>
                  <a:schemeClr val="accent4">
                    <a:lumMod val="75000"/>
                  </a:schemeClr>
                </a:solidFill>
              </a:rPr>
              <a:t>DAMPING TORQUE</a:t>
            </a:r>
          </a:p>
        </p:txBody>
      </p:sp>
      <p:sp>
        <p:nvSpPr>
          <p:cNvPr id="3" name="Content Placeholder 2"/>
          <p:cNvSpPr>
            <a:spLocks noGrp="1"/>
          </p:cNvSpPr>
          <p:nvPr>
            <p:ph idx="1"/>
          </p:nvPr>
        </p:nvSpPr>
        <p:spPr>
          <a:xfrm>
            <a:off x="228600" y="1219200"/>
            <a:ext cx="8686800" cy="5638800"/>
          </a:xfrm>
        </p:spPr>
        <p:txBody>
          <a:bodyPr>
            <a:noAutofit/>
          </a:bodyPr>
          <a:lstStyle/>
          <a:p>
            <a:pPr algn="just"/>
            <a:r>
              <a:rPr lang="en-US" sz="2400" dirty="0" smtClean="0">
                <a:solidFill>
                  <a:srgbClr val="C00000"/>
                </a:solidFill>
              </a:rPr>
              <a:t>We have already seen that the moving system of the instrument will tend to move under the action of the deflecting torque. </a:t>
            </a:r>
          </a:p>
          <a:p>
            <a:pPr algn="just"/>
            <a:r>
              <a:rPr lang="en-US" sz="2400" dirty="0" smtClean="0"/>
              <a:t>But on account of the control torque, it will try to occupy a position of rest when the two torques are equal and opposite. </a:t>
            </a:r>
            <a:endParaRPr lang="en-US" sz="2400" dirty="0" smtClean="0"/>
          </a:p>
          <a:p>
            <a:pPr algn="just">
              <a:buNone/>
            </a:pPr>
            <a:endParaRPr lang="en-US" sz="2400" dirty="0" smtClean="0"/>
          </a:p>
          <a:p>
            <a:pPr algn="just"/>
            <a:r>
              <a:rPr lang="en-US" sz="2400" dirty="0" smtClean="0">
                <a:solidFill>
                  <a:srgbClr val="C00000"/>
                </a:solidFill>
              </a:rPr>
              <a:t>However, due to inertia of the moving system, the pointer will not come to rest immediately but oscillate about its final deflected position as shown in figure and takes appreciable time to come to steady state</a:t>
            </a:r>
            <a:r>
              <a:rPr lang="en-US" sz="2400" dirty="0" smtClean="0">
                <a:solidFill>
                  <a:srgbClr val="C00000"/>
                </a:solidFill>
              </a:rPr>
              <a:t>.</a:t>
            </a:r>
          </a:p>
          <a:p>
            <a:pPr algn="just">
              <a:buNone/>
            </a:pPr>
            <a:endParaRPr lang="en-US" sz="2400" dirty="0" smtClean="0">
              <a:solidFill>
                <a:srgbClr val="00B050"/>
              </a:solidFill>
            </a:endParaRPr>
          </a:p>
          <a:p>
            <a:pPr algn="just"/>
            <a:r>
              <a:rPr lang="en-US" sz="2400" dirty="0" smtClean="0"/>
              <a:t>To overcome this difficulty a damping torque is to be developed by using a damping device attached to the moving system</a:t>
            </a:r>
            <a:r>
              <a:rPr lang="en-US" sz="2400" dirty="0" smtClean="0">
                <a:solidFill>
                  <a:schemeClr val="accent3">
                    <a:lumMod val="75000"/>
                  </a:schemeClr>
                </a:solidFill>
              </a:rPr>
              <a:t>.</a:t>
            </a:r>
            <a:endParaRPr lang="en-US" sz="2500" b="1" dirty="0" smtClean="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2800" dirty="0" smtClean="0"/>
              <a:t>MEASURING </a:t>
            </a:r>
            <a:r>
              <a:rPr lang="en-US" sz="2800" dirty="0" smtClean="0"/>
              <a:t>INSTRUMENT- DEFINITION</a:t>
            </a:r>
            <a:br>
              <a:rPr lang="en-US" sz="2800" dirty="0" smtClean="0"/>
            </a:br>
            <a:endParaRPr lang="en-US" sz="2800" dirty="0"/>
          </a:p>
        </p:txBody>
      </p:sp>
      <p:sp>
        <p:nvSpPr>
          <p:cNvPr id="3" name="Content Placeholder 2"/>
          <p:cNvSpPr>
            <a:spLocks noGrp="1"/>
          </p:cNvSpPr>
          <p:nvPr>
            <p:ph idx="1"/>
          </p:nvPr>
        </p:nvSpPr>
        <p:spPr>
          <a:xfrm>
            <a:off x="304800" y="1676400"/>
            <a:ext cx="8610600" cy="4038600"/>
          </a:xfrm>
        </p:spPr>
        <p:txBody>
          <a:bodyPr>
            <a:noAutofit/>
          </a:bodyPr>
          <a:lstStyle/>
          <a:p>
            <a:pPr algn="just">
              <a:buNone/>
            </a:pPr>
            <a:r>
              <a:rPr lang="en-US" sz="2400" dirty="0" smtClean="0">
                <a:solidFill>
                  <a:schemeClr val="accent4">
                    <a:lumMod val="75000"/>
                  </a:schemeClr>
                </a:solidFill>
              </a:rPr>
              <a:t>“  The </a:t>
            </a:r>
            <a:r>
              <a:rPr lang="en-US" sz="2400" dirty="0" smtClean="0">
                <a:solidFill>
                  <a:schemeClr val="accent4">
                    <a:lumMod val="75000"/>
                  </a:schemeClr>
                </a:solidFill>
              </a:rPr>
              <a:t>device used for comparing the unknown quantity with the unit of measurement or standard quantity is called a Measuring Instrument.”</a:t>
            </a:r>
          </a:p>
          <a:p>
            <a:pPr algn="just">
              <a:buNone/>
            </a:pPr>
            <a:r>
              <a:rPr lang="en-US" sz="2400" dirty="0" smtClean="0"/>
              <a:t>    			           </a:t>
            </a:r>
            <a:r>
              <a:rPr lang="en-US" sz="2400" dirty="0" smtClean="0"/>
              <a:t>OR</a:t>
            </a:r>
            <a:endParaRPr lang="en-US" sz="2400" dirty="0" smtClean="0"/>
          </a:p>
          <a:p>
            <a:pPr algn="just">
              <a:buNone/>
            </a:pPr>
            <a:r>
              <a:rPr lang="en-US" sz="2400" dirty="0" smtClean="0"/>
              <a:t>“  </a:t>
            </a:r>
            <a:r>
              <a:rPr lang="en-US" sz="2400" dirty="0" smtClean="0">
                <a:solidFill>
                  <a:schemeClr val="accent2">
                    <a:lumMod val="50000"/>
                  </a:schemeClr>
                </a:solidFill>
              </a:rPr>
              <a:t>An </a:t>
            </a:r>
            <a:r>
              <a:rPr lang="en-US" sz="2400" dirty="0" smtClean="0">
                <a:solidFill>
                  <a:schemeClr val="accent2">
                    <a:lumMod val="50000"/>
                  </a:schemeClr>
                </a:solidFill>
              </a:rPr>
              <a:t>instrument may be defined as a machine or system which is designed to maintain functional relationship between prescribed properties of physical variables &amp; could include means of communication to human observer.”</a:t>
            </a:r>
            <a:endParaRPr lang="en-US" sz="2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a:bodyPr>
          <a:lstStyle/>
          <a:p>
            <a:r>
              <a:rPr lang="en-US" sz="2800" u="sng" dirty="0" smtClean="0">
                <a:solidFill>
                  <a:schemeClr val="accent4">
                    <a:lumMod val="75000"/>
                  </a:schemeClr>
                </a:solidFill>
              </a:rPr>
              <a:t>DAMPING TORQUE</a:t>
            </a:r>
          </a:p>
        </p:txBody>
      </p:sp>
      <p:sp>
        <p:nvSpPr>
          <p:cNvPr id="3" name="Content Placeholder 2"/>
          <p:cNvSpPr>
            <a:spLocks noGrp="1"/>
          </p:cNvSpPr>
          <p:nvPr>
            <p:ph idx="1"/>
          </p:nvPr>
        </p:nvSpPr>
        <p:spPr>
          <a:xfrm>
            <a:off x="228600" y="1143000"/>
            <a:ext cx="8686800" cy="5715000"/>
          </a:xfrm>
        </p:spPr>
        <p:txBody>
          <a:bodyPr>
            <a:noAutofit/>
          </a:bodyPr>
          <a:lstStyle/>
          <a:p>
            <a:pPr algn="just"/>
            <a:r>
              <a:rPr lang="en-US" sz="2400" dirty="0" smtClean="0"/>
              <a:t>The damping torque is proportional to the speed of rotation of the moving system, that is</a:t>
            </a:r>
          </a:p>
          <a:p>
            <a:pPr algn="just"/>
            <a:endParaRPr lang="en-US" sz="2400" b="1" dirty="0" smtClean="0">
              <a:solidFill>
                <a:schemeClr val="accent3">
                  <a:lumMod val="75000"/>
                </a:schemeClr>
              </a:solidFill>
            </a:endParaRPr>
          </a:p>
          <a:p>
            <a:pPr algn="just"/>
            <a:endParaRPr lang="en-US" sz="2400" b="1" dirty="0" smtClean="0">
              <a:solidFill>
                <a:schemeClr val="accent3">
                  <a:lumMod val="75000"/>
                </a:schemeClr>
              </a:solidFill>
            </a:endParaRPr>
          </a:p>
          <a:p>
            <a:pPr algn="just"/>
            <a:endParaRPr lang="en-US" sz="2400" b="1" dirty="0" smtClean="0">
              <a:solidFill>
                <a:schemeClr val="accent3">
                  <a:lumMod val="75000"/>
                </a:schemeClr>
              </a:solidFill>
            </a:endParaRPr>
          </a:p>
          <a:p>
            <a:pPr algn="just"/>
            <a:endParaRPr lang="en-US" sz="2400" b="1" dirty="0" smtClean="0">
              <a:solidFill>
                <a:schemeClr val="accent3">
                  <a:lumMod val="75000"/>
                </a:schemeClr>
              </a:solidFill>
            </a:endParaRPr>
          </a:p>
          <a:p>
            <a:pPr algn="just"/>
            <a:endParaRPr lang="en-US" sz="2400" b="1" dirty="0" smtClean="0">
              <a:solidFill>
                <a:schemeClr val="accent3">
                  <a:lumMod val="75000"/>
                </a:schemeClr>
              </a:solidFill>
            </a:endParaRPr>
          </a:p>
          <a:p>
            <a:pPr algn="just"/>
            <a:endParaRPr lang="en-US" sz="2400" b="1" dirty="0" smtClean="0">
              <a:solidFill>
                <a:schemeClr val="accent3">
                  <a:lumMod val="75000"/>
                </a:schemeClr>
              </a:solidFill>
            </a:endParaRPr>
          </a:p>
          <a:p>
            <a:pPr algn="just"/>
            <a:endParaRPr lang="en-US" sz="2400" b="1" dirty="0" smtClean="0">
              <a:solidFill>
                <a:schemeClr val="accent3">
                  <a:lumMod val="75000"/>
                </a:schemeClr>
              </a:solidFill>
            </a:endParaRPr>
          </a:p>
          <a:p>
            <a:pPr algn="just"/>
            <a:r>
              <a:rPr lang="en-US" sz="2400" dirty="0" smtClean="0">
                <a:solidFill>
                  <a:srgbClr val="FF0000"/>
                </a:solidFill>
              </a:rPr>
              <a:t>Depending upon the degree of damping introduced in the moving system, the instrument may have any one of the following conditions as depicted in above graph.</a:t>
            </a:r>
            <a:endParaRPr lang="en-US" sz="2500" b="1" dirty="0" smtClean="0">
              <a:solidFill>
                <a:srgbClr val="FF0000"/>
              </a:solidFill>
            </a:endParaRPr>
          </a:p>
        </p:txBody>
      </p:sp>
      <p:pic>
        <p:nvPicPr>
          <p:cNvPr id="1027" name="Picture 3"/>
          <p:cNvPicPr>
            <a:picLocks noChangeAspect="1" noChangeArrowheads="1"/>
          </p:cNvPicPr>
          <p:nvPr/>
        </p:nvPicPr>
        <p:blipFill>
          <a:blip r:embed="rId2"/>
          <a:srcRect/>
          <a:stretch>
            <a:fillRect/>
          </a:stretch>
        </p:blipFill>
        <p:spPr bwMode="auto">
          <a:xfrm>
            <a:off x="1219200" y="2743200"/>
            <a:ext cx="1716958" cy="838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267200" y="2514600"/>
            <a:ext cx="4768800" cy="2667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197708" y="3733800"/>
            <a:ext cx="3840892" cy="381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0" y="4343400"/>
            <a:ext cx="441960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en-US" sz="2800" u="sng" dirty="0" smtClean="0">
                <a:solidFill>
                  <a:srgbClr val="FF0000"/>
                </a:solidFill>
              </a:rPr>
              <a:t>DAMPING </a:t>
            </a:r>
            <a:r>
              <a:rPr lang="en-US" sz="2800" u="sng" dirty="0" smtClean="0">
                <a:solidFill>
                  <a:srgbClr val="FF0000"/>
                </a:solidFill>
              </a:rPr>
              <a:t>TORQUE</a:t>
            </a:r>
            <a:br>
              <a:rPr lang="en-US" sz="2800" u="sng" dirty="0" smtClean="0">
                <a:solidFill>
                  <a:srgbClr val="FF0000"/>
                </a:solidFill>
              </a:rPr>
            </a:br>
            <a:endParaRPr lang="en-US" sz="2800" u="sng" dirty="0" smtClean="0">
              <a:solidFill>
                <a:srgbClr val="FF0000"/>
              </a:solidFill>
            </a:endParaRPr>
          </a:p>
        </p:txBody>
      </p:sp>
      <p:sp>
        <p:nvSpPr>
          <p:cNvPr id="3" name="Content Placeholder 2"/>
          <p:cNvSpPr>
            <a:spLocks noGrp="1"/>
          </p:cNvSpPr>
          <p:nvPr>
            <p:ph idx="1"/>
          </p:nvPr>
        </p:nvSpPr>
        <p:spPr>
          <a:xfrm>
            <a:off x="228600" y="914400"/>
            <a:ext cx="8686800" cy="5943600"/>
          </a:xfrm>
        </p:spPr>
        <p:txBody>
          <a:bodyPr>
            <a:noAutofit/>
          </a:bodyPr>
          <a:lstStyle/>
          <a:p>
            <a:pPr marL="566928" indent="-457200" algn="just">
              <a:buNone/>
            </a:pPr>
            <a:r>
              <a:rPr lang="en-US" sz="2400" b="1" dirty="0" smtClean="0"/>
              <a:t>1. </a:t>
            </a:r>
            <a:r>
              <a:rPr lang="en-US" sz="2400" b="1" dirty="0" smtClean="0">
                <a:solidFill>
                  <a:schemeClr val="accent4">
                    <a:lumMod val="75000"/>
                  </a:schemeClr>
                </a:solidFill>
              </a:rPr>
              <a:t>Under </a:t>
            </a:r>
            <a:r>
              <a:rPr lang="en-US" sz="2400" b="1" dirty="0" smtClean="0">
                <a:solidFill>
                  <a:schemeClr val="accent4">
                    <a:lumMod val="75000"/>
                  </a:schemeClr>
                </a:solidFill>
              </a:rPr>
              <a:t>damped condition: </a:t>
            </a:r>
          </a:p>
          <a:p>
            <a:pPr marL="566928" indent="-457200" algn="just">
              <a:buNone/>
            </a:pPr>
            <a:r>
              <a:rPr lang="en-US" sz="2400" b="1" dirty="0" smtClean="0">
                <a:solidFill>
                  <a:schemeClr val="accent4">
                    <a:lumMod val="75000"/>
                  </a:schemeClr>
                </a:solidFill>
              </a:rPr>
              <a:t>		</a:t>
            </a:r>
            <a:r>
              <a:rPr lang="en-US" sz="2400" dirty="0" smtClean="0">
                <a:solidFill>
                  <a:schemeClr val="accent6">
                    <a:lumMod val="50000"/>
                  </a:schemeClr>
                </a:solidFill>
              </a:rPr>
              <a:t>The response is oscillatory</a:t>
            </a:r>
          </a:p>
          <a:p>
            <a:pPr algn="just">
              <a:buNone/>
            </a:pPr>
            <a:r>
              <a:rPr lang="en-US" sz="2400" dirty="0" smtClean="0"/>
              <a:t>2</a:t>
            </a:r>
            <a:r>
              <a:rPr lang="en-US" sz="2400" dirty="0" smtClean="0">
                <a:solidFill>
                  <a:schemeClr val="accent4">
                    <a:lumMod val="75000"/>
                  </a:schemeClr>
                </a:solidFill>
              </a:rPr>
              <a:t>. </a:t>
            </a:r>
            <a:r>
              <a:rPr lang="en-US" sz="2400" b="1" dirty="0" smtClean="0">
                <a:solidFill>
                  <a:schemeClr val="accent4">
                    <a:lumMod val="75000"/>
                  </a:schemeClr>
                </a:solidFill>
              </a:rPr>
              <a:t>Over damped condition: </a:t>
            </a:r>
          </a:p>
          <a:p>
            <a:pPr algn="just">
              <a:buNone/>
            </a:pPr>
            <a:r>
              <a:rPr lang="en-US" sz="2400" b="1" dirty="0" smtClean="0">
                <a:solidFill>
                  <a:schemeClr val="accent4">
                    <a:lumMod val="75000"/>
                  </a:schemeClr>
                </a:solidFill>
              </a:rPr>
              <a:t>		</a:t>
            </a:r>
            <a:r>
              <a:rPr lang="en-US" sz="2400" dirty="0" smtClean="0">
                <a:solidFill>
                  <a:schemeClr val="accent6">
                    <a:lumMod val="50000"/>
                  </a:schemeClr>
                </a:solidFill>
              </a:rPr>
              <a:t>The response is sluggish and it rises very slowly from its zero position to final position.</a:t>
            </a:r>
          </a:p>
          <a:p>
            <a:pPr algn="just">
              <a:buNone/>
            </a:pPr>
            <a:r>
              <a:rPr lang="en-US" sz="2400" dirty="0" smtClean="0"/>
              <a:t>3. </a:t>
            </a:r>
            <a:r>
              <a:rPr lang="en-US" sz="2400" b="1" dirty="0" smtClean="0">
                <a:solidFill>
                  <a:schemeClr val="accent4">
                    <a:lumMod val="75000"/>
                  </a:schemeClr>
                </a:solidFill>
              </a:rPr>
              <a:t>Critically damped condition: </a:t>
            </a:r>
          </a:p>
          <a:p>
            <a:pPr algn="just">
              <a:buNone/>
            </a:pPr>
            <a:r>
              <a:rPr lang="en-US" sz="2400" b="1" dirty="0" smtClean="0">
                <a:solidFill>
                  <a:schemeClr val="accent4">
                    <a:lumMod val="75000"/>
                  </a:schemeClr>
                </a:solidFill>
              </a:rPr>
              <a:t>		</a:t>
            </a:r>
            <a:r>
              <a:rPr lang="en-US" sz="2400" dirty="0" smtClean="0">
                <a:solidFill>
                  <a:schemeClr val="accent6">
                    <a:lumMod val="50000"/>
                  </a:schemeClr>
                </a:solidFill>
              </a:rPr>
              <a:t>When the response settles quickly without any oscillation, the system is said to be critically damped.</a:t>
            </a:r>
          </a:p>
          <a:p>
            <a:pPr algn="just">
              <a:buNone/>
            </a:pPr>
            <a:endParaRPr lang="en-US" sz="2300" dirty="0" smtClean="0"/>
          </a:p>
          <a:p>
            <a:pPr algn="just">
              <a:buNone/>
            </a:pPr>
            <a:r>
              <a:rPr lang="en-US" sz="2300" dirty="0" smtClean="0"/>
              <a:t>The damping torque is produced by the following methods:</a:t>
            </a:r>
          </a:p>
          <a:p>
            <a:pPr algn="just">
              <a:buNone/>
            </a:pPr>
            <a:r>
              <a:rPr lang="en-US" sz="2400" dirty="0" smtClean="0">
                <a:solidFill>
                  <a:srgbClr val="002060"/>
                </a:solidFill>
              </a:rPr>
              <a:t>1.Air Friction Damping</a:t>
            </a:r>
            <a:r>
              <a:rPr lang="en-US" sz="2400" dirty="0" smtClean="0"/>
              <a:t>	</a:t>
            </a:r>
            <a:r>
              <a:rPr lang="en-US" sz="2400" dirty="0" smtClean="0">
                <a:solidFill>
                  <a:srgbClr val="FF0000"/>
                </a:solidFill>
              </a:rPr>
              <a:t>2.Fluid </a:t>
            </a:r>
            <a:r>
              <a:rPr lang="en-US" sz="2400" dirty="0" smtClean="0">
                <a:solidFill>
                  <a:srgbClr val="FF0000"/>
                </a:solidFill>
              </a:rPr>
              <a:t>Friction Damping</a:t>
            </a:r>
          </a:p>
          <a:p>
            <a:pPr algn="just">
              <a:buNone/>
            </a:pPr>
            <a:r>
              <a:rPr lang="en-US" sz="2400" dirty="0" smtClean="0">
                <a:solidFill>
                  <a:schemeClr val="accent3">
                    <a:lumMod val="75000"/>
                  </a:schemeClr>
                </a:solidFill>
              </a:rPr>
              <a:t>3.Eddy Current Damping</a:t>
            </a:r>
            <a:r>
              <a:rPr lang="en-US" sz="2400" dirty="0" smtClean="0"/>
              <a:t>	</a:t>
            </a:r>
            <a:r>
              <a:rPr lang="en-US" sz="2400" dirty="0" smtClean="0">
                <a:solidFill>
                  <a:srgbClr val="6600CC"/>
                </a:solidFill>
              </a:rPr>
              <a:t>4.Electromagnetic  Damping</a:t>
            </a:r>
            <a:endParaRPr lang="en-US" sz="2500" dirty="0" smtClean="0">
              <a:solidFill>
                <a:srgbClr val="6600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endParaRPr lang="en-US" sz="2600" dirty="0"/>
          </a:p>
          <a:p>
            <a:r>
              <a:rPr lang="en-US" dirty="0" smtClean="0">
                <a:solidFill>
                  <a:srgbClr val="FF0000"/>
                </a:solidFill>
              </a:rPr>
              <a:t>Air friction or pneumatic damping:</a:t>
            </a:r>
            <a:endParaRPr lang="en-IN" dirty="0">
              <a:solidFill>
                <a:srgbClr val="FF0000"/>
              </a:solidFill>
            </a:endParaRPr>
          </a:p>
        </p:txBody>
      </p:sp>
      <p:pic>
        <p:nvPicPr>
          <p:cNvPr id="4098" name="Picture 2" descr="C:\Users\Rahul\Documents\2012-08-05 17.24.47.jpg"/>
          <p:cNvPicPr>
            <a:picLocks noChangeAspect="1" noChangeArrowheads="1"/>
          </p:cNvPicPr>
          <p:nvPr/>
        </p:nvPicPr>
        <p:blipFill>
          <a:blip r:embed="rId2" cstate="print">
            <a:lum bright="-35000" contrast="35000"/>
            <a:extLst>
              <a:ext uri="{28A0092B-C50C-407E-A947-70E740481C1C}">
                <a14:useLocalDpi xmlns:a14="http://schemas.microsoft.com/office/drawing/2010/main" xmlns="" val="0"/>
              </a:ext>
            </a:extLst>
          </a:blip>
          <a:srcRect/>
          <a:stretch>
            <a:fillRect/>
          </a:stretch>
        </p:blipFill>
        <p:spPr bwMode="auto">
          <a:xfrm>
            <a:off x="762000" y="2362200"/>
            <a:ext cx="3600400" cy="2537221"/>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Rahul\Documents\2012-08-05 17.25.13.jpg"/>
          <p:cNvPicPr>
            <a:picLocks noChangeAspect="1" noChangeArrowheads="1"/>
          </p:cNvPicPr>
          <p:nvPr/>
        </p:nvPicPr>
        <p:blipFill>
          <a:blip r:embed="rId3" cstate="print">
            <a:lum bright="-32000" contrast="30000"/>
            <a:extLst>
              <a:ext uri="{28A0092B-C50C-407E-A947-70E740481C1C}">
                <a14:useLocalDpi xmlns:a14="http://schemas.microsoft.com/office/drawing/2010/main" xmlns="" val="0"/>
              </a:ext>
            </a:extLst>
          </a:blip>
          <a:srcRect/>
          <a:stretch>
            <a:fillRect/>
          </a:stretch>
        </p:blipFill>
        <p:spPr bwMode="auto">
          <a:xfrm>
            <a:off x="4953000" y="2438400"/>
            <a:ext cx="3712753"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6878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a:r>
              <a:rPr lang="en-US" sz="3200" dirty="0" smtClean="0">
                <a:solidFill>
                  <a:srgbClr val="FF0000"/>
                </a:solidFill>
              </a:rPr>
              <a:t>Air Friction or Pneumatic Damping:</a:t>
            </a:r>
            <a:endParaRPr lang="en-US" sz="3200" dirty="0">
              <a:solidFill>
                <a:srgbClr val="FF0000"/>
              </a:solidFill>
            </a:endParaRPr>
          </a:p>
        </p:txBody>
      </p:sp>
      <p:sp>
        <p:nvSpPr>
          <p:cNvPr id="3" name="Content Placeholder 2"/>
          <p:cNvSpPr>
            <a:spLocks noGrp="1"/>
          </p:cNvSpPr>
          <p:nvPr>
            <p:ph idx="1"/>
          </p:nvPr>
        </p:nvSpPr>
        <p:spPr>
          <a:xfrm>
            <a:off x="0" y="908720"/>
            <a:ext cx="9144000" cy="5415880"/>
          </a:xfrm>
        </p:spPr>
        <p:txBody>
          <a:bodyPr>
            <a:normAutofit lnSpcReduction="10000"/>
          </a:bodyPr>
          <a:lstStyle/>
          <a:p>
            <a:r>
              <a:rPr lang="en-US" sz="2600" dirty="0" smtClean="0"/>
              <a:t>In this system a light </a:t>
            </a:r>
            <a:r>
              <a:rPr lang="en-US" sz="2600" dirty="0" err="1" smtClean="0"/>
              <a:t>aluminium</a:t>
            </a:r>
            <a:r>
              <a:rPr lang="en-US" sz="2600" dirty="0" smtClean="0"/>
              <a:t> piston is attached to the spindle of the instrument and is arranged to move in a fix air chamber closed at one end. The cross section of the chamber may be either circular or rectangular and the clearance between the piston and the side of the chamber is small and uniform. Compression and suction action of the piston on the air in the chamber damp the possible oscillations of moving system, because the motion of the piston in either direction is oppose by the air</a:t>
            </a:r>
            <a:r>
              <a:rPr lang="en-US" sz="2600" dirty="0" smtClean="0"/>
              <a:t>.</a:t>
            </a:r>
          </a:p>
          <a:p>
            <a:pPr>
              <a:buNone/>
            </a:pPr>
            <a:endParaRPr lang="en-US" sz="2600" dirty="0" smtClean="0"/>
          </a:p>
          <a:p>
            <a:r>
              <a:rPr lang="en-US" sz="2600" dirty="0" smtClean="0"/>
              <a:t>In second case a thin </a:t>
            </a:r>
            <a:r>
              <a:rPr lang="en-US" sz="2600" dirty="0" err="1" smtClean="0"/>
              <a:t>aluminium</a:t>
            </a:r>
            <a:r>
              <a:rPr lang="en-US" sz="2600" dirty="0" smtClean="0"/>
              <a:t> vane, mounted on the spindle, moves with very small clearance in a sector shaped box. Any tendency of the moving system to oscillate is damped by the action of the air on vane.</a:t>
            </a:r>
            <a:endParaRPr lang="en-US" sz="2600" dirty="0"/>
          </a:p>
        </p:txBody>
      </p:sp>
    </p:spTree>
    <p:extLst>
      <p:ext uri="{BB962C8B-B14F-4D97-AF65-F5344CB8AC3E}">
        <p14:creationId xmlns:p14="http://schemas.microsoft.com/office/powerpoint/2010/main" xmlns="" val="1573274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a:r>
              <a:rPr lang="en-US" sz="3200" dirty="0" smtClean="0">
                <a:solidFill>
                  <a:srgbClr val="FF0000"/>
                </a:solidFill>
              </a:rPr>
              <a:t>Eddy current damping:</a:t>
            </a:r>
            <a:endParaRPr lang="en-IN" sz="3200" dirty="0">
              <a:solidFill>
                <a:srgbClr val="FF0000"/>
              </a:solidFill>
            </a:endParaRPr>
          </a:p>
        </p:txBody>
      </p:sp>
      <p:sp>
        <p:nvSpPr>
          <p:cNvPr id="3" name="Content Placeholder 2"/>
          <p:cNvSpPr>
            <a:spLocks noGrp="1"/>
          </p:cNvSpPr>
          <p:nvPr>
            <p:ph idx="1"/>
          </p:nvPr>
        </p:nvSpPr>
        <p:spPr>
          <a:xfrm>
            <a:off x="1115616" y="1340767"/>
            <a:ext cx="7344816" cy="3960441"/>
          </a:xfrm>
        </p:spPr>
        <p:txBody>
          <a:bodyPr/>
          <a:lstStyle/>
          <a:p>
            <a:pPr marL="0" indent="0">
              <a:buNone/>
            </a:pPr>
            <a:endParaRPr lang="en-IN" dirty="0"/>
          </a:p>
        </p:txBody>
      </p:sp>
      <p:pic>
        <p:nvPicPr>
          <p:cNvPr id="5122" name="Picture 2" descr="C:\Users\Rahul\Documents\2012-08-05 17.26.24.jpg"/>
          <p:cNvPicPr>
            <a:picLocks noChangeAspect="1" noChangeArrowheads="1"/>
          </p:cNvPicPr>
          <p:nvPr/>
        </p:nvPicPr>
        <p:blipFill>
          <a:blip r:embed="rId2">
            <a:lum bright="-38000" contrast="52000"/>
            <a:extLst>
              <a:ext uri="{28A0092B-C50C-407E-A947-70E740481C1C}">
                <a14:useLocalDpi xmlns:a14="http://schemas.microsoft.com/office/drawing/2010/main" xmlns="" val="0"/>
              </a:ext>
            </a:extLst>
          </a:blip>
          <a:srcRect/>
          <a:stretch>
            <a:fillRect/>
          </a:stretch>
        </p:blipFill>
        <p:spPr bwMode="auto">
          <a:xfrm>
            <a:off x="1115617" y="1412776"/>
            <a:ext cx="6047184" cy="3311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3139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a:r>
              <a:rPr lang="en-US" sz="3200" dirty="0" smtClean="0">
                <a:solidFill>
                  <a:srgbClr val="FF0000"/>
                </a:solidFill>
              </a:rPr>
              <a:t>Eddy current damping:</a:t>
            </a:r>
            <a:endParaRPr lang="en-US" sz="3200" dirty="0">
              <a:solidFill>
                <a:srgbClr val="FF0000"/>
              </a:solidFill>
            </a:endParaRPr>
          </a:p>
        </p:txBody>
      </p:sp>
      <p:sp>
        <p:nvSpPr>
          <p:cNvPr id="3" name="Content Placeholder 2"/>
          <p:cNvSpPr>
            <a:spLocks noGrp="1"/>
          </p:cNvSpPr>
          <p:nvPr>
            <p:ph idx="1"/>
          </p:nvPr>
        </p:nvSpPr>
        <p:spPr>
          <a:xfrm>
            <a:off x="0" y="908720"/>
            <a:ext cx="9144000" cy="5568280"/>
          </a:xfrm>
        </p:spPr>
        <p:txBody>
          <a:bodyPr>
            <a:normAutofit lnSpcReduction="10000"/>
          </a:bodyPr>
          <a:lstStyle/>
          <a:p>
            <a:pPr algn="just"/>
            <a:r>
              <a:rPr lang="en-US" sz="2600" dirty="0" smtClean="0"/>
              <a:t>It is the most efficient type of the </a:t>
            </a:r>
            <a:r>
              <a:rPr lang="en-US" sz="2600" dirty="0" smtClean="0"/>
              <a:t>damping</a:t>
            </a:r>
          </a:p>
          <a:p>
            <a:pPr algn="just">
              <a:buNone/>
            </a:pPr>
            <a:endParaRPr lang="en-US" sz="2600" dirty="0" smtClean="0"/>
          </a:p>
          <a:p>
            <a:pPr algn="just"/>
            <a:r>
              <a:rPr lang="en-US" sz="2600" dirty="0" smtClean="0"/>
              <a:t>In this a thin disc usually of copper or </a:t>
            </a:r>
            <a:r>
              <a:rPr lang="en-US" sz="2600" dirty="0" err="1" smtClean="0"/>
              <a:t>aluminium</a:t>
            </a:r>
            <a:r>
              <a:rPr lang="en-US" sz="2600" dirty="0" smtClean="0"/>
              <a:t> is mounted on the spindle. When this disc moves in the magnetic field of permanent magnet, line of force are cut and eddy current are set up in it</a:t>
            </a:r>
            <a:r>
              <a:rPr lang="en-US" sz="2600" dirty="0" smtClean="0"/>
              <a:t>.</a:t>
            </a:r>
          </a:p>
          <a:p>
            <a:pPr algn="just">
              <a:buNone/>
            </a:pPr>
            <a:endParaRPr lang="en-US" sz="2600" dirty="0" smtClean="0"/>
          </a:p>
          <a:p>
            <a:pPr algn="just"/>
            <a:r>
              <a:rPr lang="en-US" sz="2600" dirty="0" smtClean="0"/>
              <a:t> The force that exists between these current and magnetic field is always in the direction opposing the motion and therefore, provide necessary damping. </a:t>
            </a:r>
            <a:endParaRPr lang="en-US" sz="2600" dirty="0" smtClean="0"/>
          </a:p>
          <a:p>
            <a:pPr algn="just">
              <a:buNone/>
            </a:pPr>
            <a:endParaRPr lang="en-US" sz="2600" dirty="0" smtClean="0"/>
          </a:p>
          <a:p>
            <a:pPr algn="just"/>
            <a:r>
              <a:rPr lang="en-US" sz="2600" dirty="0" smtClean="0"/>
              <a:t>The magnitude of the induce current and therefore of the damping force which is dependent on it, is directly proportional to the velocity of moving system.</a:t>
            </a:r>
            <a:endParaRPr lang="en-US" sz="2600" dirty="0"/>
          </a:p>
        </p:txBody>
      </p:sp>
    </p:spTree>
    <p:extLst>
      <p:ext uri="{BB962C8B-B14F-4D97-AF65-F5344CB8AC3E}">
        <p14:creationId xmlns:p14="http://schemas.microsoft.com/office/powerpoint/2010/main" xmlns="" val="883893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l"/>
            <a:r>
              <a:rPr lang="en-US" sz="3200" dirty="0" smtClean="0">
                <a:solidFill>
                  <a:srgbClr val="FF0000"/>
                </a:solidFill>
              </a:rPr>
              <a:t>Fluid friction damping:</a:t>
            </a:r>
            <a:endParaRPr lang="en-IN" sz="3200" dirty="0">
              <a:solidFill>
                <a:srgbClr val="FF0000"/>
              </a:solidFill>
            </a:endParaRPr>
          </a:p>
        </p:txBody>
      </p:sp>
      <p:sp>
        <p:nvSpPr>
          <p:cNvPr id="3" name="Content Placeholder 2"/>
          <p:cNvSpPr>
            <a:spLocks noGrp="1"/>
          </p:cNvSpPr>
          <p:nvPr>
            <p:ph idx="1"/>
          </p:nvPr>
        </p:nvSpPr>
        <p:spPr>
          <a:xfrm>
            <a:off x="457200" y="908720"/>
            <a:ext cx="8229600" cy="5217443"/>
          </a:xfrm>
        </p:spPr>
        <p:txBody>
          <a:bodyPr/>
          <a:lstStyle/>
          <a:p>
            <a:pPr marL="0" indent="0">
              <a:buNone/>
            </a:pPr>
            <a:endParaRPr lang="en-IN" dirty="0"/>
          </a:p>
        </p:txBody>
      </p:sp>
      <p:pic>
        <p:nvPicPr>
          <p:cNvPr id="6146" name="Picture 2" descr="C:\Users\Rahul\Documents\2012-08-05 17.26.3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08720"/>
            <a:ext cx="7796482"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0700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r>
              <a:rPr lang="en-US" sz="2800" u="sng" dirty="0" smtClean="0">
                <a:solidFill>
                  <a:srgbClr val="FF0000"/>
                </a:solidFill>
              </a:rPr>
              <a:t>TYPES OF AMMETERS &amp; VOLTMETERS</a:t>
            </a:r>
          </a:p>
        </p:txBody>
      </p:sp>
      <p:sp>
        <p:nvSpPr>
          <p:cNvPr id="3" name="Content Placeholder 2"/>
          <p:cNvSpPr>
            <a:spLocks noGrp="1"/>
          </p:cNvSpPr>
          <p:nvPr>
            <p:ph idx="1"/>
          </p:nvPr>
        </p:nvSpPr>
        <p:spPr>
          <a:xfrm>
            <a:off x="228600" y="1295400"/>
            <a:ext cx="8686800" cy="5334000"/>
          </a:xfrm>
        </p:spPr>
        <p:txBody>
          <a:bodyPr>
            <a:noAutofit/>
          </a:bodyPr>
          <a:lstStyle/>
          <a:p>
            <a:pPr marL="566928" indent="-457200" algn="just">
              <a:buAutoNum type="arabicParenR"/>
            </a:pPr>
            <a:r>
              <a:rPr lang="en-US" sz="1900" b="1" dirty="0" smtClean="0">
                <a:solidFill>
                  <a:srgbClr val="002060"/>
                </a:solidFill>
              </a:rPr>
              <a:t>Moving Iron Type Meters (AC &amp; DC);</a:t>
            </a:r>
          </a:p>
          <a:p>
            <a:pPr marL="566928" indent="-457200" algn="just">
              <a:buNone/>
            </a:pPr>
            <a:r>
              <a:rPr lang="en-US" sz="1900" b="1" dirty="0" smtClean="0">
                <a:solidFill>
                  <a:srgbClr val="002060"/>
                </a:solidFill>
              </a:rPr>
              <a:t>		a) Attraction type,</a:t>
            </a:r>
          </a:p>
          <a:p>
            <a:pPr marL="566928" indent="-457200" algn="just">
              <a:buNone/>
            </a:pPr>
            <a:r>
              <a:rPr lang="en-US" sz="1900" b="1" dirty="0" smtClean="0">
                <a:solidFill>
                  <a:srgbClr val="002060"/>
                </a:solidFill>
              </a:rPr>
              <a:t>		b) Repulsion type</a:t>
            </a:r>
            <a:r>
              <a:rPr lang="en-US" sz="1900" b="1" dirty="0" smtClean="0">
                <a:solidFill>
                  <a:srgbClr val="002060"/>
                </a:solidFill>
              </a:rPr>
              <a:t>.</a:t>
            </a:r>
          </a:p>
          <a:p>
            <a:pPr marL="566928" indent="-457200" algn="just">
              <a:buNone/>
            </a:pPr>
            <a:endParaRPr lang="en-US" sz="1900" b="1" dirty="0" smtClean="0">
              <a:solidFill>
                <a:srgbClr val="002060"/>
              </a:solidFill>
            </a:endParaRPr>
          </a:p>
          <a:p>
            <a:pPr marL="566928" indent="-457200" algn="just">
              <a:buNone/>
            </a:pPr>
            <a:r>
              <a:rPr lang="en-US" sz="1900" b="1" dirty="0" smtClean="0">
                <a:solidFill>
                  <a:srgbClr val="002060"/>
                </a:solidFill>
              </a:rPr>
              <a:t>2)  Moving Coil Type Meters (AC &amp; DC);</a:t>
            </a:r>
          </a:p>
          <a:p>
            <a:pPr marL="566928" indent="-457200" algn="just">
              <a:buNone/>
            </a:pPr>
            <a:r>
              <a:rPr lang="en-US" sz="1900" b="1" dirty="0" smtClean="0">
                <a:solidFill>
                  <a:srgbClr val="002060"/>
                </a:solidFill>
              </a:rPr>
              <a:t>		a) Permanent Magnet type,</a:t>
            </a:r>
          </a:p>
          <a:p>
            <a:pPr marL="566928" indent="-457200" algn="just">
              <a:buNone/>
            </a:pPr>
            <a:r>
              <a:rPr lang="en-US" sz="1900" b="1" dirty="0" smtClean="0">
                <a:solidFill>
                  <a:srgbClr val="002060"/>
                </a:solidFill>
              </a:rPr>
              <a:t>		b) </a:t>
            </a:r>
            <a:r>
              <a:rPr lang="en-US" sz="1900" b="1" dirty="0" err="1" smtClean="0">
                <a:solidFill>
                  <a:srgbClr val="002060"/>
                </a:solidFill>
              </a:rPr>
              <a:t>Electrodynamic</a:t>
            </a:r>
            <a:r>
              <a:rPr lang="en-US" sz="1900" b="1" dirty="0" smtClean="0">
                <a:solidFill>
                  <a:srgbClr val="002060"/>
                </a:solidFill>
              </a:rPr>
              <a:t> or Dynamometer</a:t>
            </a:r>
            <a:r>
              <a:rPr lang="en-US" sz="1900" b="1" dirty="0" smtClean="0">
                <a:solidFill>
                  <a:srgbClr val="002060"/>
                </a:solidFill>
              </a:rPr>
              <a:t>.</a:t>
            </a:r>
          </a:p>
          <a:p>
            <a:pPr marL="566928" indent="-457200" algn="just">
              <a:buNone/>
            </a:pPr>
            <a:endParaRPr lang="en-US" sz="1900" b="1" dirty="0" smtClean="0">
              <a:solidFill>
                <a:srgbClr val="002060"/>
              </a:solidFill>
            </a:endParaRPr>
          </a:p>
          <a:p>
            <a:pPr marL="566928" indent="-457200" algn="just">
              <a:buAutoNum type="arabicParenR" startAt="3"/>
            </a:pPr>
            <a:r>
              <a:rPr lang="en-US" sz="1900" b="1" dirty="0" smtClean="0">
                <a:solidFill>
                  <a:srgbClr val="002060"/>
                </a:solidFill>
              </a:rPr>
              <a:t>Hot Wire Type (AC &amp; DC</a:t>
            </a:r>
            <a:r>
              <a:rPr lang="en-US" sz="1900" b="1" dirty="0" smtClean="0">
                <a:solidFill>
                  <a:srgbClr val="002060"/>
                </a:solidFill>
              </a:rPr>
              <a:t>);</a:t>
            </a:r>
          </a:p>
          <a:p>
            <a:pPr marL="566928" indent="-457200" algn="just">
              <a:buAutoNum type="arabicParenR" startAt="3"/>
            </a:pPr>
            <a:endParaRPr lang="en-US" sz="1900" b="1" dirty="0" smtClean="0">
              <a:solidFill>
                <a:srgbClr val="002060"/>
              </a:solidFill>
            </a:endParaRPr>
          </a:p>
          <a:p>
            <a:pPr marL="566928" indent="-457200" algn="just">
              <a:buAutoNum type="arabicParenR" startAt="3"/>
            </a:pPr>
            <a:r>
              <a:rPr lang="en-US" sz="1900" b="1" dirty="0" smtClean="0">
                <a:solidFill>
                  <a:srgbClr val="002060"/>
                </a:solidFill>
              </a:rPr>
              <a:t>Induction Type (AC &amp; DC);</a:t>
            </a:r>
          </a:p>
          <a:p>
            <a:pPr marL="566928" indent="-457200" algn="just">
              <a:buNone/>
            </a:pPr>
            <a:r>
              <a:rPr lang="en-US" sz="1900" b="1" dirty="0" smtClean="0">
                <a:solidFill>
                  <a:srgbClr val="002060"/>
                </a:solidFill>
              </a:rPr>
              <a:t>		a) Split phase,</a:t>
            </a:r>
          </a:p>
          <a:p>
            <a:pPr marL="566928" indent="-457200" algn="just">
              <a:buNone/>
            </a:pPr>
            <a:r>
              <a:rPr lang="en-US" sz="1900" b="1" dirty="0" smtClean="0">
                <a:solidFill>
                  <a:srgbClr val="002060"/>
                </a:solidFill>
              </a:rPr>
              <a:t>		b) Shaded Pole type</a:t>
            </a:r>
            <a:r>
              <a:rPr lang="en-US" sz="1900" b="1" dirty="0" smtClean="0">
                <a:solidFill>
                  <a:srgbClr val="002060"/>
                </a:solidFill>
              </a:rPr>
              <a:t>.</a:t>
            </a:r>
          </a:p>
          <a:p>
            <a:pPr marL="566928" indent="-457200" algn="just">
              <a:buNone/>
            </a:pPr>
            <a:endParaRPr lang="en-US" sz="1900" b="1" dirty="0" smtClean="0">
              <a:solidFill>
                <a:srgbClr val="002060"/>
              </a:solidFill>
            </a:endParaRPr>
          </a:p>
          <a:p>
            <a:pPr marL="566928" indent="-457200" algn="just">
              <a:buAutoNum type="arabicParenR" startAt="5"/>
            </a:pPr>
            <a:r>
              <a:rPr lang="en-US" sz="1900" b="1" dirty="0" smtClean="0">
                <a:solidFill>
                  <a:srgbClr val="002060"/>
                </a:solidFill>
              </a:rPr>
              <a:t>Electrostatic Type for Voltmeters Only;</a:t>
            </a:r>
          </a:p>
          <a:p>
            <a:pPr marL="566928" indent="-457200" algn="just">
              <a:buNone/>
            </a:pPr>
            <a:endParaRPr lang="en-US" sz="1900" b="1"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US" sz="3200" dirty="0" smtClean="0">
                <a:solidFill>
                  <a:srgbClr val="FF0000"/>
                </a:solidFill>
              </a:rPr>
              <a:t>PMMC………….</a:t>
            </a:r>
            <a:endParaRPr lang="en-US" sz="3200" dirty="0">
              <a:solidFill>
                <a:srgbClr val="FF0000"/>
              </a:solidFill>
            </a:endParaRPr>
          </a:p>
        </p:txBody>
      </p:sp>
      <p:sp>
        <p:nvSpPr>
          <p:cNvPr id="3" name="Content Placeholder 2"/>
          <p:cNvSpPr>
            <a:spLocks noGrp="1"/>
          </p:cNvSpPr>
          <p:nvPr>
            <p:ph idx="1"/>
          </p:nvPr>
        </p:nvSpPr>
        <p:spPr>
          <a:xfrm>
            <a:off x="228600" y="980728"/>
            <a:ext cx="8610600" cy="5115272"/>
          </a:xfrm>
        </p:spPr>
        <p:txBody>
          <a:bodyPr>
            <a:normAutofit fontScale="92500" lnSpcReduction="10000"/>
          </a:bodyPr>
          <a:lstStyle/>
          <a:p>
            <a:r>
              <a:rPr lang="en-US" sz="3000" dirty="0" smtClean="0">
                <a:solidFill>
                  <a:srgbClr val="C00000"/>
                </a:solidFill>
              </a:rPr>
              <a:t>Principle of Operation: </a:t>
            </a:r>
            <a:r>
              <a:rPr lang="en-US" sz="2800" dirty="0"/>
              <a:t>When a current carrying conductor is placed in a magnetic field, it experiences a force and tends to move in the direction as per Fleming’s </a:t>
            </a:r>
            <a:r>
              <a:rPr lang="en-US" sz="2800" dirty="0" smtClean="0"/>
              <a:t>left hand rule</a:t>
            </a:r>
            <a:r>
              <a:rPr lang="en-US" sz="2800" dirty="0"/>
              <a:t>.</a:t>
            </a:r>
            <a:br>
              <a:rPr lang="en-US" sz="2800" dirty="0"/>
            </a:br>
            <a:r>
              <a:rPr lang="en-US" sz="2800" dirty="0"/>
              <a:t/>
            </a:r>
            <a:br>
              <a:rPr lang="en-US" sz="2800" dirty="0"/>
            </a:br>
            <a:r>
              <a:rPr lang="en-US" sz="2800" dirty="0">
                <a:solidFill>
                  <a:srgbClr val="C00000"/>
                </a:solidFill>
              </a:rPr>
              <a:t>Fleming left hand </a:t>
            </a:r>
            <a:r>
              <a:rPr lang="en-US" sz="2800" dirty="0" smtClean="0">
                <a:solidFill>
                  <a:srgbClr val="C00000"/>
                </a:solidFill>
              </a:rPr>
              <a:t>rule: </a:t>
            </a:r>
            <a:r>
              <a:rPr lang="en-US" sz="2600" dirty="0" smtClean="0"/>
              <a:t>If </a:t>
            </a:r>
            <a:r>
              <a:rPr lang="en-US" sz="2600" dirty="0"/>
              <a:t>the first and the second finger and the thumb of the left hand are held so that they are at right angle to each other, then the thumb shows the direction of the force on the conductor, the first finger points towards the direction of the magnetic field and the second finger shows the direction of the current in the wire.</a:t>
            </a:r>
            <a:br>
              <a:rPr lang="en-US" sz="2600" dirty="0"/>
            </a:br>
            <a:r>
              <a:rPr lang="en-US" sz="2800" dirty="0"/>
              <a:t/>
            </a:r>
            <a:br>
              <a:rPr lang="en-US" sz="2800" dirty="0"/>
            </a:br>
            <a:endParaRPr lang="en-US" sz="3000" dirty="0">
              <a:solidFill>
                <a:schemeClr val="accent6">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3200" y="5273824"/>
            <a:ext cx="2376264"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4654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3744"/>
          </a:xfrm>
        </p:spPr>
        <p:txBody>
          <a:bodyPr>
            <a:noAutofit/>
          </a:bodyPr>
          <a:lstStyle/>
          <a:p>
            <a:pPr algn="l"/>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Construction</a:t>
            </a:r>
            <a:r>
              <a:rPr lang="en-US" sz="3600" dirty="0">
                <a:solidFill>
                  <a:srgbClr val="FF0000"/>
                </a:solidFill>
              </a:rPr>
              <a:t>:</a:t>
            </a:r>
            <a:r>
              <a:rPr lang="en-US" sz="3600" dirty="0"/>
              <a:t/>
            </a:r>
            <a:br>
              <a:rPr lang="en-US" sz="3600" dirty="0"/>
            </a:br>
            <a:endParaRPr lang="en-US" sz="3600" dirty="0"/>
          </a:p>
        </p:txBody>
      </p:sp>
      <p:sp>
        <p:nvSpPr>
          <p:cNvPr id="3" name="Content Placeholder 2"/>
          <p:cNvSpPr>
            <a:spLocks noGrp="1"/>
          </p:cNvSpPr>
          <p:nvPr>
            <p:ph idx="1"/>
          </p:nvPr>
        </p:nvSpPr>
        <p:spPr>
          <a:xfrm>
            <a:off x="228600" y="836712"/>
            <a:ext cx="8686800" cy="5289451"/>
          </a:xfrm>
        </p:spPr>
        <p:txBody>
          <a:bodyPr>
            <a:normAutofit fontScale="92500"/>
          </a:bodyPr>
          <a:lstStyle/>
          <a:p>
            <a:pPr algn="just"/>
            <a:endParaRPr lang="en-US" sz="2600" dirty="0" smtClean="0"/>
          </a:p>
          <a:p>
            <a:pPr algn="just"/>
            <a:r>
              <a:rPr lang="en-US" sz="2600" dirty="0" smtClean="0"/>
              <a:t>A </a:t>
            </a:r>
            <a:r>
              <a:rPr lang="en-US" sz="2600" dirty="0"/>
              <a:t>coil of thin wire is mounted on an aluminum frame (spindle) positioned between the poles of a U shaped permanent magnet which is made up of magnetic alloys like alnico</a:t>
            </a:r>
            <a:r>
              <a:rPr lang="en-US" sz="2600" dirty="0" smtClean="0"/>
              <a:t>.</a:t>
            </a:r>
          </a:p>
          <a:p>
            <a:pPr algn="just">
              <a:buNone/>
            </a:pPr>
            <a:endParaRPr lang="en-US" sz="2600" dirty="0"/>
          </a:p>
          <a:p>
            <a:pPr algn="just"/>
            <a:r>
              <a:rPr lang="en-US" sz="2600" dirty="0"/>
              <a:t>The coil is pivoted on the </a:t>
            </a:r>
            <a:r>
              <a:rPr lang="en-US" sz="2600" dirty="0" smtClean="0"/>
              <a:t>jeweled </a:t>
            </a:r>
            <a:r>
              <a:rPr lang="en-US" sz="2600" dirty="0"/>
              <a:t>bearing and thus the coil is free to rotate. The current is fed to the coil through spiral springs which are two in numbers. The coil which carries a current, which is to be measured, moves in a strong magnetic field produced by a permanent magnet and a pointer is attached to the spindle which shows the measured value.</a:t>
            </a:r>
          </a:p>
          <a:p>
            <a:pPr marL="0" indent="0">
              <a:buNone/>
            </a:pPr>
            <a:r>
              <a:rPr lang="en-US" sz="2600" dirty="0"/>
              <a:t/>
            </a:r>
            <a:br>
              <a:rPr lang="en-US" sz="2600" dirty="0"/>
            </a:br>
            <a:endParaRPr lang="en-US" sz="2600" dirty="0"/>
          </a:p>
        </p:txBody>
      </p:sp>
    </p:spTree>
    <p:extLst>
      <p:ext uri="{BB962C8B-B14F-4D97-AF65-F5344CB8AC3E}">
        <p14:creationId xmlns:p14="http://schemas.microsoft.com/office/powerpoint/2010/main" xmlns="" val="127986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3"/>
            <a:ext cx="7772400" cy="864096"/>
          </a:xfrm>
        </p:spPr>
        <p:txBody>
          <a:bodyPr>
            <a:normAutofit/>
          </a:bodyPr>
          <a:lstStyle/>
          <a:p>
            <a:endParaRPr lang="en-IN" dirty="0"/>
          </a:p>
        </p:txBody>
      </p:sp>
      <p:sp>
        <p:nvSpPr>
          <p:cNvPr id="3" name="Subtitle 2"/>
          <p:cNvSpPr>
            <a:spLocks noGrp="1"/>
          </p:cNvSpPr>
          <p:nvPr>
            <p:ph type="subTitle" idx="1"/>
          </p:nvPr>
        </p:nvSpPr>
        <p:spPr>
          <a:xfrm>
            <a:off x="1371600" y="1052736"/>
            <a:ext cx="6400800" cy="4586064"/>
          </a:xfrm>
        </p:spPr>
        <p:txBody>
          <a:bodyPr/>
          <a:lstStyle/>
          <a:p>
            <a:pPr algn="l"/>
            <a:endParaRPr lang="en-US" dirty="0"/>
          </a:p>
          <a:p>
            <a:pPr marL="457200" indent="-457200" algn="l"/>
            <a:endParaRPr lang="en-US" sz="3200" b="1" u="sng" dirty="0" smtClean="0">
              <a:solidFill>
                <a:srgbClr val="FFC000"/>
              </a:solidFill>
            </a:endParaRPr>
          </a:p>
          <a:p>
            <a:pPr marL="457200" indent="-457200" algn="l"/>
            <a:r>
              <a:rPr lang="en-US" sz="3200" b="1" u="sng" dirty="0" smtClean="0">
                <a:solidFill>
                  <a:srgbClr val="FFC000"/>
                </a:solidFill>
              </a:rPr>
              <a:t>Types </a:t>
            </a:r>
            <a:r>
              <a:rPr lang="en-US" sz="3200" b="1" u="sng" dirty="0" smtClean="0">
                <a:solidFill>
                  <a:srgbClr val="FFC000"/>
                </a:solidFill>
              </a:rPr>
              <a:t>of </a:t>
            </a:r>
            <a:r>
              <a:rPr lang="en-US" sz="3200" b="1" u="sng" dirty="0" smtClean="0">
                <a:solidFill>
                  <a:srgbClr val="FFC000"/>
                </a:solidFill>
              </a:rPr>
              <a:t>instruments:</a:t>
            </a:r>
            <a:endParaRPr lang="en-US" sz="3200" b="1" u="sng" dirty="0" smtClean="0">
              <a:solidFill>
                <a:srgbClr val="FFC000"/>
              </a:solidFill>
            </a:endParaRPr>
          </a:p>
          <a:p>
            <a:pPr marL="514350" indent="-514350" algn="l">
              <a:buFont typeface="+mj-lt"/>
              <a:buAutoNum type="arabicPeriod"/>
            </a:pPr>
            <a:r>
              <a:rPr lang="en-US" sz="2600" dirty="0" smtClean="0"/>
              <a:t>Absolute instruments</a:t>
            </a:r>
          </a:p>
          <a:p>
            <a:pPr marL="514350" indent="-514350" algn="l">
              <a:buFont typeface="+mj-lt"/>
              <a:buAutoNum type="arabicPeriod"/>
            </a:pPr>
            <a:r>
              <a:rPr lang="en-US" sz="2600" dirty="0" smtClean="0"/>
              <a:t>Secondary instruments</a:t>
            </a:r>
          </a:p>
          <a:p>
            <a:pPr algn="l"/>
            <a:r>
              <a:rPr lang="en-IN" sz="2600" dirty="0"/>
              <a:t>	</a:t>
            </a:r>
            <a:r>
              <a:rPr lang="en-IN" sz="2600" dirty="0" smtClean="0"/>
              <a:t>												indicating	integrating 	recording</a:t>
            </a:r>
            <a:endParaRPr lang="en-IN" sz="2600" dirty="0"/>
          </a:p>
        </p:txBody>
      </p:sp>
      <p:cxnSp>
        <p:nvCxnSpPr>
          <p:cNvPr id="16" name="Straight Connector 15"/>
          <p:cNvCxnSpPr/>
          <p:nvPr/>
        </p:nvCxnSpPr>
        <p:spPr>
          <a:xfrm>
            <a:off x="2843808" y="3933056"/>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43808" y="393305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60032" y="393305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76256" y="393305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60032" y="357301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21334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US" sz="3200" dirty="0" smtClean="0">
                <a:solidFill>
                  <a:srgbClr val="FF0000"/>
                </a:solidFill>
              </a:rPr>
              <a:t>PMMC instruments internal structure</a:t>
            </a:r>
            <a:endParaRPr lang="en-US" sz="3200" dirty="0">
              <a:solidFill>
                <a:srgbClr val="FF0000"/>
              </a:solidFill>
            </a:endParaRPr>
          </a:p>
        </p:txBody>
      </p:sp>
      <p:sp>
        <p:nvSpPr>
          <p:cNvPr id="3" name="Content Placeholder 2"/>
          <p:cNvSpPr>
            <a:spLocks noGrp="1"/>
          </p:cNvSpPr>
          <p:nvPr>
            <p:ph idx="1"/>
          </p:nvPr>
        </p:nvSpPr>
        <p:spPr>
          <a:xfrm>
            <a:off x="457200" y="1196752"/>
            <a:ext cx="8229600" cy="4929411"/>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981200"/>
            <a:ext cx="4790256"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5887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600" dirty="0" smtClean="0">
                <a:solidFill>
                  <a:srgbClr val="C00000"/>
                </a:solidFill>
              </a:rPr>
              <a:t>PMMC INSTRUMENTS</a:t>
            </a:r>
            <a:endParaRPr lang="en-US" sz="3600" dirty="0">
              <a:solidFill>
                <a:srgbClr val="C00000"/>
              </a:solidFill>
            </a:endParaRPr>
          </a:p>
        </p:txBody>
      </p:sp>
      <p:pic>
        <p:nvPicPr>
          <p:cNvPr id="2050" name="Picture 2"/>
          <p:cNvPicPr>
            <a:picLocks noGrp="1" noChangeAspect="1" noChangeArrowheads="1"/>
          </p:cNvPicPr>
          <p:nvPr>
            <p:ph idx="1"/>
          </p:nvPr>
        </p:nvPicPr>
        <p:blipFill>
          <a:blip r:embed="rId2">
            <a:lum bright="-28000" contrast="31000"/>
          </a:blip>
          <a:srcRect/>
          <a:stretch>
            <a:fillRect/>
          </a:stretch>
        </p:blipFill>
        <p:spPr bwMode="auto">
          <a:xfrm>
            <a:off x="762000" y="1295400"/>
            <a:ext cx="6324600" cy="55626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lum bright="-29000" contrast="33000"/>
          </a:blip>
          <a:srcRect/>
          <a:stretch>
            <a:fillRect/>
          </a:stretch>
        </p:blipFill>
        <p:spPr bwMode="auto">
          <a:xfrm>
            <a:off x="381000" y="609600"/>
            <a:ext cx="8382000" cy="6248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27720"/>
          </a:xfrm>
        </p:spPr>
        <p:txBody>
          <a:bodyPr>
            <a:noAutofit/>
          </a:bodyPr>
          <a:lstStyle/>
          <a:p>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dirty="0">
                <a:solidFill>
                  <a:srgbClr val="FF0000"/>
                </a:solidFill>
              </a:rPr>
              <a:t/>
            </a:r>
            <a:br>
              <a:rPr lang="en-US" sz="3200" dirty="0">
                <a:solidFill>
                  <a:srgbClr val="FF0000"/>
                </a:solidFill>
              </a:rPr>
            </a:br>
            <a:r>
              <a:rPr lang="en-US" sz="3200" b="1" dirty="0" smtClean="0">
                <a:solidFill>
                  <a:srgbClr val="FF0000"/>
                </a:solidFill>
              </a:rPr>
              <a:t>Working</a:t>
            </a:r>
            <a:r>
              <a:rPr lang="en-US" sz="3200" dirty="0" smtClean="0">
                <a:solidFill>
                  <a:srgbClr val="FF0000"/>
                </a:solidFill>
              </a:rPr>
              <a:t>:</a:t>
            </a:r>
            <a:endParaRPr lang="en-US" sz="3200" dirty="0">
              <a:solidFill>
                <a:srgbClr val="FF0000"/>
              </a:solidFill>
            </a:endParaRPr>
          </a:p>
        </p:txBody>
      </p:sp>
      <p:sp>
        <p:nvSpPr>
          <p:cNvPr id="3" name="Content Placeholder 2"/>
          <p:cNvSpPr>
            <a:spLocks noGrp="1"/>
          </p:cNvSpPr>
          <p:nvPr>
            <p:ph idx="1"/>
          </p:nvPr>
        </p:nvSpPr>
        <p:spPr>
          <a:xfrm>
            <a:off x="228600" y="1052736"/>
            <a:ext cx="8686800" cy="5424264"/>
          </a:xfrm>
        </p:spPr>
        <p:txBody>
          <a:bodyPr>
            <a:normAutofit fontScale="85000" lnSpcReduction="10000"/>
          </a:bodyPr>
          <a:lstStyle/>
          <a:p>
            <a:r>
              <a:rPr lang="en-US" sz="3100" dirty="0" smtClean="0"/>
              <a:t>When </a:t>
            </a:r>
            <a:r>
              <a:rPr lang="en-US" sz="3100" dirty="0"/>
              <a:t>a current flow through the coil, it generates a magnetic field which is proportional to the current in case of an ammeter. The deflecting torque is produced by the electromagnetic action of the current in the coil and the magnetic field</a:t>
            </a:r>
            <a:r>
              <a:rPr lang="en-US" sz="3100" dirty="0" smtClean="0"/>
              <a:t>.</a:t>
            </a:r>
          </a:p>
          <a:p>
            <a:pPr>
              <a:buNone/>
            </a:pPr>
            <a:endParaRPr lang="en-US" sz="3100" dirty="0"/>
          </a:p>
          <a:p>
            <a:r>
              <a:rPr lang="en-US" sz="3100" b="1" dirty="0"/>
              <a:t>The controlling torque </a:t>
            </a:r>
            <a:r>
              <a:rPr lang="en-US" sz="3100" dirty="0"/>
              <a:t>is provided by two phosphorous bronze flat coiled helical springs. These springs serve as a flexible connection to the coil conductors</a:t>
            </a:r>
            <a:r>
              <a:rPr lang="en-US" sz="3100" dirty="0" smtClean="0"/>
              <a:t>.</a:t>
            </a:r>
          </a:p>
          <a:p>
            <a:pPr>
              <a:buNone/>
            </a:pPr>
            <a:endParaRPr lang="en-US" sz="3100" dirty="0"/>
          </a:p>
          <a:p>
            <a:r>
              <a:rPr lang="en-US" sz="3100" b="1" dirty="0"/>
              <a:t>Damping </a:t>
            </a:r>
            <a:r>
              <a:rPr lang="en-US" sz="3100" dirty="0"/>
              <a:t>is caused by the eddy current set up in the aluminum coil which prevents the oscillation of the coil.</a:t>
            </a:r>
          </a:p>
          <a:p>
            <a:pPr marL="0" indent="0">
              <a:buNone/>
            </a:pPr>
            <a:r>
              <a:rPr lang="en-US" dirty="0"/>
              <a:t/>
            </a:r>
            <a:br>
              <a:rPr lang="en-US" dirty="0"/>
            </a:br>
            <a:endParaRPr lang="en-US" dirty="0"/>
          </a:p>
        </p:txBody>
      </p:sp>
    </p:spTree>
    <p:extLst>
      <p:ext uri="{BB962C8B-B14F-4D97-AF65-F5344CB8AC3E}">
        <p14:creationId xmlns:p14="http://schemas.microsoft.com/office/powerpoint/2010/main" xmlns="" val="1834641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pPr algn="l"/>
            <a:r>
              <a:rPr lang="en-US" sz="3200" b="1" dirty="0">
                <a:solidFill>
                  <a:srgbClr val="FF0000"/>
                </a:solidFill>
              </a:rPr>
              <a:t>Applications:</a:t>
            </a:r>
            <a:endParaRPr lang="en-US" sz="3200" dirty="0">
              <a:solidFill>
                <a:srgbClr val="FF0000"/>
              </a:solidFill>
            </a:endParaRPr>
          </a:p>
        </p:txBody>
      </p:sp>
      <p:sp>
        <p:nvSpPr>
          <p:cNvPr id="3" name="Content Placeholder 2"/>
          <p:cNvSpPr>
            <a:spLocks noGrp="1"/>
          </p:cNvSpPr>
          <p:nvPr>
            <p:ph idx="1"/>
          </p:nvPr>
        </p:nvSpPr>
        <p:spPr>
          <a:xfrm>
            <a:off x="457200" y="908720"/>
            <a:ext cx="8229600" cy="5644480"/>
          </a:xfrm>
        </p:spPr>
        <p:txBody>
          <a:bodyPr>
            <a:noAutofit/>
          </a:bodyPr>
          <a:lstStyle/>
          <a:p>
            <a:pPr marL="0" indent="0">
              <a:buNone/>
            </a:pPr>
            <a:r>
              <a:rPr lang="en-US" sz="2600" dirty="0"/>
              <a:t>The PMMC has a variety of </a:t>
            </a:r>
            <a:r>
              <a:rPr lang="en-US" sz="2600" dirty="0" smtClean="0"/>
              <a:t>uses. </a:t>
            </a:r>
            <a:r>
              <a:rPr lang="en-US" sz="2600" dirty="0"/>
              <a:t>It can be used as:</a:t>
            </a:r>
          </a:p>
          <a:p>
            <a:pPr marL="0" indent="0">
              <a:buNone/>
            </a:pPr>
            <a:r>
              <a:rPr lang="en-US" sz="2600" dirty="0"/>
              <a:t>1)      </a:t>
            </a:r>
            <a:r>
              <a:rPr lang="en-US" sz="2600" b="1" dirty="0"/>
              <a:t>Ammeter</a:t>
            </a:r>
            <a:r>
              <a:rPr lang="en-US" sz="2600" dirty="0"/>
              <a:t>:</a:t>
            </a:r>
          </a:p>
          <a:p>
            <a:r>
              <a:rPr lang="en-US" sz="2600" dirty="0"/>
              <a:t>When PMMC is used as an ammeter, except for a very small current range, the moving coil is connected across a suitable low resistance shunt, so that only small part of the main current flows through the coil</a:t>
            </a:r>
            <a:r>
              <a:rPr lang="en-US" sz="2600" dirty="0" smtClean="0"/>
              <a:t>.</a:t>
            </a:r>
          </a:p>
          <a:p>
            <a:pPr>
              <a:buNone/>
            </a:pPr>
            <a:endParaRPr lang="en-US" sz="2600" dirty="0"/>
          </a:p>
          <a:p>
            <a:r>
              <a:rPr lang="en-US" sz="2600" dirty="0"/>
              <a:t>The shunt consists of a number of thin plates made up of alloy metal, which is usually magnetic and has a low temperature coefficient of resistance, fixed between two massive blocks of copper. A resistor of same alloy is also placed in series with the coil to reduce errors due to temperature variation</a:t>
            </a:r>
            <a:r>
              <a:rPr lang="en-US" sz="2600" dirty="0" smtClean="0"/>
              <a:t>.</a:t>
            </a:r>
            <a:endParaRPr lang="en-US" sz="2600" dirty="0"/>
          </a:p>
        </p:txBody>
      </p:sp>
    </p:spTree>
    <p:extLst>
      <p:ext uri="{BB962C8B-B14F-4D97-AF65-F5344CB8AC3E}">
        <p14:creationId xmlns:p14="http://schemas.microsoft.com/office/powerpoint/2010/main" xmlns="" val="1502200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0000"/>
                </a:solidFill>
              </a:rPr>
              <a:t>ammeter</a:t>
            </a:r>
            <a:endParaRPr lang="en-US" sz="3200"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1447800"/>
            <a:ext cx="4680520"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1770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pPr algn="l"/>
            <a:r>
              <a:rPr lang="en-US" sz="3200" dirty="0" smtClean="0">
                <a:solidFill>
                  <a:srgbClr val="FF0000"/>
                </a:solidFill>
              </a:rPr>
              <a:t>Applications………..</a:t>
            </a:r>
            <a:endParaRPr lang="en-US" sz="3200"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a:bodyPr>
          <a:lstStyle/>
          <a:p>
            <a:r>
              <a:rPr lang="en-US" sz="2600" b="1" dirty="0"/>
              <a:t>Voltmeter</a:t>
            </a:r>
            <a:r>
              <a:rPr lang="en-US" sz="2600" dirty="0" smtClean="0"/>
              <a:t>:</a:t>
            </a:r>
          </a:p>
          <a:p>
            <a:pPr marL="0" indent="0">
              <a:buNone/>
            </a:pPr>
            <a:r>
              <a:rPr lang="en-US" sz="2600" dirty="0"/>
              <a:t>When PMMC is used as a voltmeter, the coil is connected in series with high resistance. Rest of the function is same as above. The same moving coil can be used as an ammeter or voltmeter with an interchange of </a:t>
            </a:r>
            <a:r>
              <a:rPr lang="en-US" sz="2600" dirty="0" smtClean="0"/>
              <a:t>above arrangement</a:t>
            </a:r>
            <a:r>
              <a:rPr lang="en-US" sz="2600" dirty="0"/>
              <a:t/>
            </a:r>
            <a:br>
              <a:rPr lang="en-US" sz="2600" dirty="0"/>
            </a:br>
            <a:r>
              <a:rPr lang="en-US" sz="2600" dirty="0"/>
              <a:t/>
            </a:r>
            <a:br>
              <a:rPr lang="en-US" sz="2600" dirty="0"/>
            </a:br>
            <a:endParaRPr lang="en-US" sz="2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90875" y="3479800"/>
            <a:ext cx="2762250" cy="276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5886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Autofit/>
          </a:bodyPr>
          <a:lstStyle/>
          <a:p>
            <a:r>
              <a:rPr lang="en-US" sz="3200" b="1" dirty="0" smtClean="0">
                <a:solidFill>
                  <a:srgbClr val="FF0000"/>
                </a:solidFill>
              </a:rPr>
              <a:t>Advantages</a:t>
            </a:r>
            <a:r>
              <a:rPr lang="en-US" sz="3200" dirty="0" smtClean="0">
                <a:solidFill>
                  <a:srgbClr val="FF0000"/>
                </a:solidFill>
              </a:rPr>
              <a: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a:t> </a:t>
            </a:r>
            <a:r>
              <a:rPr lang="en-US" sz="2600" dirty="0"/>
              <a:t>The PMMC consumes less power and has great accuracy.</a:t>
            </a:r>
          </a:p>
          <a:p>
            <a:r>
              <a:rPr lang="en-US" sz="2600" dirty="0"/>
              <a:t> It has uniformly divided scale and can cover arc of 270 degree.</a:t>
            </a:r>
          </a:p>
          <a:p>
            <a:r>
              <a:rPr lang="en-US" sz="2600" dirty="0"/>
              <a:t> The PMMC has a high torque to weight ratio.</a:t>
            </a:r>
          </a:p>
          <a:p>
            <a:r>
              <a:rPr lang="en-US" sz="2600" dirty="0"/>
              <a:t> It can be modified as ammeter or voltmeter with suitable resistance.</a:t>
            </a:r>
          </a:p>
          <a:p>
            <a:r>
              <a:rPr lang="en-US" sz="2600" dirty="0"/>
              <a:t> It has efficient damping characteristics and is not affected by stray magnetic field.</a:t>
            </a:r>
          </a:p>
          <a:p>
            <a:r>
              <a:rPr lang="en-US" sz="2600" dirty="0"/>
              <a:t> It produces no losses due to hysteresis</a:t>
            </a:r>
            <a:r>
              <a:rPr lang="en-US" sz="2600" dirty="0" smtClean="0"/>
              <a:t>.</a:t>
            </a:r>
            <a:endParaRPr lang="en-US" sz="2800" dirty="0"/>
          </a:p>
        </p:txBody>
      </p:sp>
    </p:spTree>
    <p:extLst>
      <p:ext uri="{BB962C8B-B14F-4D97-AF65-F5344CB8AC3E}">
        <p14:creationId xmlns:p14="http://schemas.microsoft.com/office/powerpoint/2010/main" xmlns="" val="2492307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l"/>
            <a:r>
              <a:rPr lang="en-US" sz="3100" b="1" dirty="0">
                <a:solidFill>
                  <a:srgbClr val="FF0000"/>
                </a:solidFill>
              </a:rPr>
              <a:t>Disadvantage</a:t>
            </a:r>
            <a:r>
              <a:rPr lang="en-US" sz="3100" dirty="0">
                <a:solidFill>
                  <a:srgbClr val="FF0000"/>
                </a:solidFill>
              </a:rPr>
              <a:t>:</a:t>
            </a:r>
            <a:r>
              <a:rPr lang="en-US" dirty="0"/>
              <a:t/>
            </a:r>
            <a:br>
              <a:rPr lang="en-US" dirty="0"/>
            </a:b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The </a:t>
            </a:r>
            <a:r>
              <a:rPr lang="en-US" sz="2800" dirty="0"/>
              <a:t>moving coil instrument can only be used on D.C supply as the reversal of current produces reversal of torque on the coil.</a:t>
            </a:r>
          </a:p>
          <a:p>
            <a:r>
              <a:rPr lang="en-US" sz="2800" dirty="0" smtClean="0"/>
              <a:t>It’s </a:t>
            </a:r>
            <a:r>
              <a:rPr lang="en-US" sz="2800" dirty="0"/>
              <a:t>very delicate and sometimes uses ac circuit with a rectifier.</a:t>
            </a:r>
          </a:p>
          <a:p>
            <a:r>
              <a:rPr lang="en-US" sz="2800" dirty="0" smtClean="0"/>
              <a:t>It’s </a:t>
            </a:r>
            <a:r>
              <a:rPr lang="en-US" sz="2800" dirty="0"/>
              <a:t>costly as compared to moving coil iron instruments.</a:t>
            </a:r>
          </a:p>
          <a:p>
            <a:r>
              <a:rPr lang="en-US" sz="2800" dirty="0" smtClean="0"/>
              <a:t>It </a:t>
            </a:r>
            <a:r>
              <a:rPr lang="en-US" sz="2800" dirty="0"/>
              <a:t>may show error due to loss of magnetism of permanent magnet</a:t>
            </a:r>
            <a:r>
              <a:rPr lang="en-US" sz="2800" dirty="0" smtClean="0"/>
              <a:t>.</a:t>
            </a:r>
            <a:r>
              <a:rPr lang="en-US" dirty="0"/>
              <a:t/>
            </a:r>
            <a:br>
              <a:rPr lang="en-US" dirty="0"/>
            </a:br>
            <a:endParaRPr lang="en-US" dirty="0"/>
          </a:p>
        </p:txBody>
      </p:sp>
    </p:spTree>
    <p:extLst>
      <p:ext uri="{BB962C8B-B14F-4D97-AF65-F5344CB8AC3E}">
        <p14:creationId xmlns:p14="http://schemas.microsoft.com/office/powerpoint/2010/main" xmlns="" val="1596519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1295400"/>
          </a:xfrm>
        </p:spPr>
        <p:txBody>
          <a:bodyPr>
            <a:normAutofit/>
          </a:bodyPr>
          <a:lstStyle/>
          <a:p>
            <a:pPr algn="l"/>
            <a:r>
              <a:rPr lang="en-US" sz="3100" dirty="0">
                <a:solidFill>
                  <a:srgbClr val="7030A0"/>
                </a:solidFill>
                <a:hlinkClick r:id="rId2" action="ppaction://hlinkfile" tooltip="Permanent Link: Moving Iron Instruments – Voltmeter and Ammeter"/>
              </a:rPr>
              <a:t>Moving Iron Instruments – Voltmeter and Ammeter</a:t>
            </a:r>
            <a:r>
              <a:rPr lang="en-US" dirty="0">
                <a:solidFill>
                  <a:srgbClr val="7030A0"/>
                </a:solidFill>
              </a:rPr>
              <a:t/>
            </a:r>
            <a:br>
              <a:rPr lang="en-US"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pPr marL="0" indent="0">
              <a:buNone/>
            </a:pPr>
            <a:r>
              <a:rPr lang="en-US" sz="3100" dirty="0">
                <a:solidFill>
                  <a:srgbClr val="FF0000"/>
                </a:solidFill>
              </a:rPr>
              <a:t>Construction and basic principle operation of moving-iron instruments</a:t>
            </a:r>
          </a:p>
          <a:p>
            <a:pPr marL="0" indent="0" fontAlgn="base">
              <a:buNone/>
            </a:pPr>
            <a:r>
              <a:rPr lang="en-US" sz="3100" dirty="0"/>
              <a:t>Moving-iron </a:t>
            </a:r>
            <a:r>
              <a:rPr lang="en-US" sz="3100" b="1" u="sng" dirty="0">
                <a:solidFill>
                  <a:srgbClr val="7030A0"/>
                </a:solidFill>
                <a:hlinkClick r:id="rId3" tooltip="Instrument Current Voltage Transformers – Part 1 of 3"/>
              </a:rPr>
              <a:t>instruments</a:t>
            </a:r>
            <a:r>
              <a:rPr lang="en-US" sz="3100" dirty="0">
                <a:solidFill>
                  <a:srgbClr val="7030A0"/>
                </a:solidFill>
              </a:rPr>
              <a:t> </a:t>
            </a:r>
            <a:r>
              <a:rPr lang="en-US" sz="3100" dirty="0"/>
              <a:t>are generally used to measure alternating voltages and currents. In moving-iron instruments the movable system consists of one or more pieces of specially-shaped soft iron, which are so pivoted as to be acted upon by the </a:t>
            </a:r>
            <a:r>
              <a:rPr lang="en-US" sz="3100" b="1" dirty="0">
                <a:solidFill>
                  <a:srgbClr val="C00000"/>
                </a:solidFill>
                <a:hlinkClick r:id="rId4" tooltip="What is the Eddy Current?"/>
              </a:rPr>
              <a:t>magnetic field</a:t>
            </a:r>
            <a:r>
              <a:rPr lang="en-US" sz="3100" dirty="0"/>
              <a:t> produced by the current in coil.</a:t>
            </a:r>
          </a:p>
          <a:p>
            <a:pPr marL="0" indent="0" fontAlgn="base">
              <a:buNone/>
            </a:pPr>
            <a:r>
              <a:rPr lang="en-US" sz="3100" dirty="0"/>
              <a:t>There are two general types of moving-iron instruments namely:</a:t>
            </a:r>
          </a:p>
          <a:p>
            <a:pPr marL="0" indent="0" fontAlgn="base">
              <a:buNone/>
            </a:pPr>
            <a:r>
              <a:rPr lang="en-US" sz="3100" dirty="0"/>
              <a:t>1. </a:t>
            </a:r>
            <a:r>
              <a:rPr lang="en-US" sz="3100" b="1" dirty="0"/>
              <a:t>Repulsion</a:t>
            </a:r>
            <a:r>
              <a:rPr lang="en-US" sz="3100" dirty="0"/>
              <a:t> (or double iron) type </a:t>
            </a:r>
            <a:br>
              <a:rPr lang="en-US" sz="3100" dirty="0"/>
            </a:br>
            <a:r>
              <a:rPr lang="en-US" sz="3100" dirty="0"/>
              <a:t>2. </a:t>
            </a:r>
            <a:r>
              <a:rPr lang="en-US" sz="3100" b="1" dirty="0"/>
              <a:t>Attraction</a:t>
            </a:r>
            <a:r>
              <a:rPr lang="en-US" sz="3100" dirty="0"/>
              <a:t> (or single-iron) type </a:t>
            </a:r>
          </a:p>
          <a:p>
            <a:pPr marL="0" indent="0">
              <a:buNone/>
            </a:pPr>
            <a:endParaRPr lang="en-US" sz="3100" dirty="0"/>
          </a:p>
        </p:txBody>
      </p:sp>
    </p:spTree>
    <p:extLst>
      <p:ext uri="{BB962C8B-B14F-4D97-AF65-F5344CB8AC3E}">
        <p14:creationId xmlns:p14="http://schemas.microsoft.com/office/powerpoint/2010/main" xmlns="" val="4129065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sz="2800" u="sng" dirty="0" smtClean="0">
                <a:solidFill>
                  <a:srgbClr val="FF0000"/>
                </a:solidFill>
              </a:rPr>
              <a:t>CLASSIFICATION OF INSTRUMENTS</a:t>
            </a:r>
            <a:endParaRPr lang="en-US" sz="2800" u="sng" dirty="0">
              <a:solidFill>
                <a:srgbClr val="FF0000"/>
              </a:solidFill>
            </a:endParaRPr>
          </a:p>
        </p:txBody>
      </p:sp>
      <p:sp>
        <p:nvSpPr>
          <p:cNvPr id="3" name="Content Placeholder 2"/>
          <p:cNvSpPr>
            <a:spLocks noGrp="1"/>
          </p:cNvSpPr>
          <p:nvPr>
            <p:ph idx="1"/>
          </p:nvPr>
        </p:nvSpPr>
        <p:spPr>
          <a:xfrm>
            <a:off x="457200" y="1676400"/>
            <a:ext cx="8229600" cy="4876800"/>
          </a:xfrm>
        </p:spPr>
        <p:txBody>
          <a:bodyPr>
            <a:noAutofit/>
          </a:bodyPr>
          <a:lstStyle/>
          <a:p>
            <a:pPr algn="just">
              <a:buNone/>
            </a:pPr>
            <a:r>
              <a:rPr lang="en-US" sz="2400" dirty="0" smtClean="0">
                <a:solidFill>
                  <a:schemeClr val="accent2">
                    <a:lumMod val="50000"/>
                  </a:schemeClr>
                </a:solidFill>
              </a:rPr>
              <a:t>Electrical instruments may be divided into two categories, that are;</a:t>
            </a:r>
          </a:p>
          <a:p>
            <a:pPr marL="624078" indent="-514350">
              <a:buAutoNum type="arabicPeriod"/>
            </a:pPr>
            <a:r>
              <a:rPr lang="en-US" sz="2400" dirty="0" smtClean="0">
                <a:solidFill>
                  <a:schemeClr val="accent2">
                    <a:lumMod val="50000"/>
                  </a:schemeClr>
                </a:solidFill>
              </a:rPr>
              <a:t>Absolute instruments,</a:t>
            </a:r>
          </a:p>
          <a:p>
            <a:pPr marL="624078" indent="-514350">
              <a:buAutoNum type="arabicPeriod"/>
            </a:pPr>
            <a:r>
              <a:rPr lang="en-US" sz="2400" dirty="0" smtClean="0">
                <a:solidFill>
                  <a:schemeClr val="accent2">
                    <a:lumMod val="50000"/>
                  </a:schemeClr>
                </a:solidFill>
              </a:rPr>
              <a:t>Secondary instruments.</a:t>
            </a:r>
          </a:p>
          <a:p>
            <a:pPr marL="624078" indent="-514350" algn="just">
              <a:buNone/>
            </a:pPr>
            <a:r>
              <a:rPr lang="en-US" sz="2400" dirty="0" smtClean="0">
                <a:solidFill>
                  <a:schemeClr val="accent2">
                    <a:lumMod val="50000"/>
                  </a:schemeClr>
                </a:solidFill>
              </a:rPr>
              <a:t>	- </a:t>
            </a:r>
            <a:r>
              <a:rPr lang="en-US" sz="2400" u="sng" dirty="0" smtClean="0">
                <a:solidFill>
                  <a:schemeClr val="accent2">
                    <a:lumMod val="50000"/>
                  </a:schemeClr>
                </a:solidFill>
              </a:rPr>
              <a:t>Absolute instruments </a:t>
            </a:r>
            <a:r>
              <a:rPr lang="en-US" sz="2400" dirty="0" smtClean="0">
                <a:solidFill>
                  <a:schemeClr val="accent2">
                    <a:lumMod val="50000"/>
                  </a:schemeClr>
                </a:solidFill>
              </a:rPr>
              <a:t>gives the quantity to be measured in term of instrument constant &amp; its deflection.</a:t>
            </a:r>
          </a:p>
          <a:p>
            <a:pPr marL="624078" indent="-514350" algn="just">
              <a:buNone/>
            </a:pPr>
            <a:r>
              <a:rPr lang="en-US" sz="2400" dirty="0" smtClean="0">
                <a:solidFill>
                  <a:schemeClr val="accent2">
                    <a:lumMod val="50000"/>
                  </a:schemeClr>
                </a:solidFill>
              </a:rPr>
              <a:t>	- In </a:t>
            </a:r>
            <a:r>
              <a:rPr lang="en-US" sz="2400" u="sng" dirty="0" smtClean="0">
                <a:solidFill>
                  <a:schemeClr val="accent2">
                    <a:lumMod val="50000"/>
                  </a:schemeClr>
                </a:solidFill>
              </a:rPr>
              <a:t>Secondary instruments </a:t>
            </a:r>
            <a:r>
              <a:rPr lang="en-US" sz="2400" dirty="0" smtClean="0">
                <a:solidFill>
                  <a:schemeClr val="accent2">
                    <a:lumMod val="50000"/>
                  </a:schemeClr>
                </a:solidFill>
              </a:rPr>
              <a:t>the deflection gives the magnitude of electrical quantity to be measured directly. These instruments are required to be calibrated by comparing with another standard instrument before putting into use.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endParaRPr lang="en-US" sz="3200" dirty="0">
              <a:solidFill>
                <a:srgbClr val="FF0000"/>
              </a:solidFill>
            </a:endParaRPr>
          </a:p>
        </p:txBody>
      </p:sp>
      <p:sp>
        <p:nvSpPr>
          <p:cNvPr id="3" name="Content Placeholder 2"/>
          <p:cNvSpPr>
            <a:spLocks noGrp="1"/>
          </p:cNvSpPr>
          <p:nvPr>
            <p:ph idx="1"/>
          </p:nvPr>
        </p:nvSpPr>
        <p:spPr>
          <a:xfrm>
            <a:off x="0" y="1196752"/>
            <a:ext cx="8915400" cy="5432648"/>
          </a:xfrm>
        </p:spPr>
        <p:txBody>
          <a:bodyPr>
            <a:normAutofit fontScale="92500"/>
          </a:bodyPr>
          <a:lstStyle/>
          <a:p>
            <a:pPr fontAlgn="base"/>
            <a:r>
              <a:rPr lang="en-US" sz="2800" b="1" dirty="0"/>
              <a:t>Moving element: </a:t>
            </a:r>
            <a:r>
              <a:rPr lang="en-US" sz="2800" dirty="0"/>
              <a:t>a small piece of soft iron in the form of a vane or rod.</a:t>
            </a:r>
          </a:p>
          <a:p>
            <a:pPr fontAlgn="base"/>
            <a:r>
              <a:rPr lang="en-US" sz="2800" b="1" dirty="0"/>
              <a:t>Coil: </a:t>
            </a:r>
            <a:r>
              <a:rPr lang="en-US" sz="2800" dirty="0"/>
              <a:t>to produce the magnetic field due to current flowing through it and also to magnetize the iron pieces.</a:t>
            </a:r>
          </a:p>
          <a:p>
            <a:pPr fontAlgn="base"/>
            <a:r>
              <a:rPr lang="en-US" sz="2800" b="1" dirty="0"/>
              <a:t>In repulsion type</a:t>
            </a:r>
            <a:r>
              <a:rPr lang="en-US" sz="2800" dirty="0"/>
              <a:t>, a </a:t>
            </a:r>
            <a:r>
              <a:rPr lang="en-US" sz="2800" b="1" dirty="0"/>
              <a:t>fixed </a:t>
            </a:r>
            <a:r>
              <a:rPr lang="en-US" sz="2800" dirty="0"/>
              <a:t>vane or rod is also used and magnetized with the same polarity.</a:t>
            </a:r>
          </a:p>
          <a:p>
            <a:pPr fontAlgn="base"/>
            <a:r>
              <a:rPr lang="en-US" sz="2800" b="1" dirty="0"/>
              <a:t>Control torque </a:t>
            </a:r>
            <a:r>
              <a:rPr lang="en-US" sz="2800" dirty="0"/>
              <a:t>is provided by spring or weight (gravity).</a:t>
            </a:r>
          </a:p>
          <a:p>
            <a:pPr fontAlgn="base"/>
            <a:r>
              <a:rPr lang="en-US" sz="2800" b="1" dirty="0"/>
              <a:t>Damping torque </a:t>
            </a:r>
            <a:r>
              <a:rPr lang="en-US" sz="2800" dirty="0"/>
              <a:t>is normally pneumatic, the damping device consisting of an air chamber and a moving vane attached to the instrument spindle.</a:t>
            </a:r>
          </a:p>
          <a:p>
            <a:pPr fontAlgn="base"/>
            <a:r>
              <a:rPr lang="en-US" sz="2800" b="1" dirty="0"/>
              <a:t>Deflecting torque </a:t>
            </a:r>
            <a:r>
              <a:rPr lang="en-US" sz="2800" dirty="0"/>
              <a:t>produces a movement on an aluminum pointer over a graduated scale.</a:t>
            </a:r>
          </a:p>
          <a:p>
            <a:endParaRPr lang="en-US" sz="2600" dirty="0"/>
          </a:p>
        </p:txBody>
      </p:sp>
    </p:spTree>
    <p:extLst>
      <p:ext uri="{BB962C8B-B14F-4D97-AF65-F5344CB8AC3E}">
        <p14:creationId xmlns:p14="http://schemas.microsoft.com/office/powerpoint/2010/main" xmlns="" val="729818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bwMode="auto">
          <a:xfrm>
            <a:off x="457200" y="652463"/>
            <a:ext cx="8229600" cy="765175"/>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b="1" u="sng"/>
              <a:t>Moving-iron instrument</a:t>
            </a:r>
          </a:p>
        </p:txBody>
      </p:sp>
      <p:pic>
        <p:nvPicPr>
          <p:cNvPr id="849924" name="Picture 4"/>
          <p:cNvPicPr>
            <a:picLocks noGrp="1" noChangeAspect="1" noChangeArrowheads="1"/>
          </p:cNvPicPr>
          <p:nvPr>
            <p:ph idx="1"/>
          </p:nvPr>
        </p:nvPicPr>
        <p:blipFill>
          <a:blip r:embed="rId2">
            <a:lum bright="-23000" contrast="26000"/>
          </a:blip>
          <a:srcRect/>
          <a:stretch>
            <a:fillRect/>
          </a:stretch>
        </p:blipFill>
        <p:spPr bwMode="auto">
          <a:xfrm>
            <a:off x="1447800" y="2209800"/>
            <a:ext cx="6400800" cy="3429000"/>
          </a:xfrm>
          <a:noFill/>
          <a:ln>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pPr algn="l"/>
            <a:r>
              <a:rPr lang="en-US" sz="3200" dirty="0" smtClean="0">
                <a:solidFill>
                  <a:srgbClr val="FF0000"/>
                </a:solidFill>
              </a:rPr>
              <a:t>Working:</a:t>
            </a:r>
            <a:endParaRPr lang="en-US" sz="3200" dirty="0">
              <a:solidFill>
                <a:srgbClr val="FF0000"/>
              </a:solidFill>
            </a:endParaRPr>
          </a:p>
        </p:txBody>
      </p:sp>
      <p:sp>
        <p:nvSpPr>
          <p:cNvPr id="3" name="Content Placeholder 2"/>
          <p:cNvSpPr>
            <a:spLocks noGrp="1"/>
          </p:cNvSpPr>
          <p:nvPr>
            <p:ph idx="1"/>
          </p:nvPr>
        </p:nvSpPr>
        <p:spPr>
          <a:xfrm>
            <a:off x="457200" y="836712"/>
            <a:ext cx="8229600" cy="5289451"/>
          </a:xfrm>
        </p:spPr>
        <p:txBody>
          <a:bodyPr>
            <a:normAutofit lnSpcReduction="10000"/>
          </a:bodyPr>
          <a:lstStyle/>
          <a:p>
            <a:pPr marL="0" indent="0">
              <a:buNone/>
            </a:pPr>
            <a:r>
              <a:rPr lang="en-US" sz="2600" dirty="0"/>
              <a:t>The deflecting torque in any moving-iron instrument is due to forces on a small piece of magnetically ‘soft’ iron that is magnetized by a coil carrying </a:t>
            </a:r>
            <a:r>
              <a:rPr lang="en-US" sz="2600" dirty="0" smtClean="0"/>
              <a:t>the </a:t>
            </a:r>
            <a:r>
              <a:rPr lang="en-US" sz="2600" b="1" u="sng" dirty="0" smtClean="0">
                <a:hlinkClick r:id="rId2" tooltip="How residual current device (RCD) works?"/>
              </a:rPr>
              <a:t>operating </a:t>
            </a:r>
            <a:r>
              <a:rPr lang="en-US" sz="2600" b="1" u="sng" dirty="0">
                <a:hlinkClick r:id="rId2" tooltip="How residual current device (RCD) works?"/>
              </a:rPr>
              <a:t>current</a:t>
            </a:r>
            <a:r>
              <a:rPr lang="en-US" sz="2600" dirty="0"/>
              <a:t>. </a:t>
            </a:r>
            <a:endParaRPr lang="en-US" sz="2600" dirty="0" smtClean="0"/>
          </a:p>
          <a:p>
            <a:pPr marL="0" indent="0">
              <a:buNone/>
            </a:pPr>
            <a:endParaRPr lang="en-US" dirty="0" smtClean="0"/>
          </a:p>
          <a:p>
            <a:pPr marL="0" indent="0">
              <a:buNone/>
            </a:pPr>
            <a:r>
              <a:rPr lang="en-US" sz="2600" dirty="0" smtClean="0"/>
              <a:t>In </a:t>
            </a:r>
            <a:r>
              <a:rPr lang="en-US" sz="2600" dirty="0"/>
              <a:t>repulsion type moving–iron instrument consists of two cylindrical soft iron vanes mounted within a fixed current-carrying coil</a:t>
            </a:r>
            <a:r>
              <a:rPr lang="en-US" sz="2600" dirty="0" smtClean="0"/>
              <a:t>.</a:t>
            </a:r>
            <a:r>
              <a:rPr lang="en-US" sz="2600" dirty="0"/>
              <a:t> One iron vane is held fixed to the coil frame and other is free to rotate, carrying with it the pointer shaft. Two irons lie in the magnetic field produced by the coil that consists of only few turns if the instrument is an ammeter or of many turns if the instrument is a voltmeter.</a:t>
            </a:r>
          </a:p>
        </p:txBody>
      </p:sp>
    </p:spTree>
    <p:extLst>
      <p:ext uri="{BB962C8B-B14F-4D97-AF65-F5344CB8AC3E}">
        <p14:creationId xmlns:p14="http://schemas.microsoft.com/office/powerpoint/2010/main" xmlns="" val="1163971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US" sz="3200" dirty="0" smtClean="0">
                <a:solidFill>
                  <a:srgbClr val="FF0000"/>
                </a:solidFill>
              </a:rPr>
              <a:t>Working:</a:t>
            </a:r>
            <a:endParaRPr lang="en-US" sz="3200" dirty="0">
              <a:solidFill>
                <a:srgbClr val="FF0000"/>
              </a:solidFill>
            </a:endParaRPr>
          </a:p>
        </p:txBody>
      </p:sp>
      <p:sp>
        <p:nvSpPr>
          <p:cNvPr id="3" name="Content Placeholder 2"/>
          <p:cNvSpPr>
            <a:spLocks noGrp="1"/>
          </p:cNvSpPr>
          <p:nvPr>
            <p:ph idx="1"/>
          </p:nvPr>
        </p:nvSpPr>
        <p:spPr>
          <a:xfrm>
            <a:off x="228600" y="980728"/>
            <a:ext cx="8686800" cy="5420072"/>
          </a:xfrm>
        </p:spPr>
        <p:txBody>
          <a:bodyPr>
            <a:noAutofit/>
          </a:bodyPr>
          <a:lstStyle/>
          <a:p>
            <a:pPr marL="0" indent="0" algn="just">
              <a:buNone/>
            </a:pPr>
            <a:r>
              <a:rPr lang="en-US" sz="2600" dirty="0"/>
              <a:t>Current in the coil induces both vanes to become magnetized and repulsion between the similarly magnetized vanes produces a proportional rotation. The deflecting torque is proportional to the square of the current in the coil, making the instrument reading is a true ‘RMS’ quantity Rotation is opposed by a hairspring that produces the restoring torque. Only the fixed coil carries load current, and it is constructed so as to withstand high transient current</a:t>
            </a:r>
            <a:r>
              <a:rPr lang="en-US" sz="2600" dirty="0" smtClean="0"/>
              <a:t>.</a:t>
            </a:r>
          </a:p>
          <a:p>
            <a:pPr marL="0" indent="0" algn="just">
              <a:buNone/>
            </a:pPr>
            <a:endParaRPr lang="en-US" sz="2600" dirty="0" smtClean="0"/>
          </a:p>
          <a:p>
            <a:pPr marL="0" indent="0" algn="just">
              <a:buNone/>
            </a:pPr>
            <a:r>
              <a:rPr lang="en-US" sz="2600" dirty="0"/>
              <a:t>Moving iron instruments having scales that are nonlinear and somewhat crowded in the lower range of calibration</a:t>
            </a:r>
          </a:p>
        </p:txBody>
      </p:sp>
    </p:spTree>
    <p:extLst>
      <p:ext uri="{BB962C8B-B14F-4D97-AF65-F5344CB8AC3E}">
        <p14:creationId xmlns:p14="http://schemas.microsoft.com/office/powerpoint/2010/main" xmlns="" val="2901304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r>
              <a:rPr lang="en-US" dirty="0" smtClean="0"/>
              <a:t>MOVING IRON INSTRUMENT</a:t>
            </a:r>
            <a:endParaRPr lang="en-US" dirty="0"/>
          </a:p>
        </p:txBody>
      </p:sp>
      <p:pic>
        <p:nvPicPr>
          <p:cNvPr id="6146" name="Picture 2"/>
          <p:cNvPicPr>
            <a:picLocks noGrp="1" noChangeAspect="1" noChangeArrowheads="1"/>
          </p:cNvPicPr>
          <p:nvPr>
            <p:ph idx="1"/>
          </p:nvPr>
        </p:nvPicPr>
        <p:blipFill>
          <a:blip r:embed="rId2">
            <a:lum bright="-39000" contrast="51000"/>
          </a:blip>
          <a:srcRect/>
          <a:stretch>
            <a:fillRect/>
          </a:stretch>
        </p:blipFill>
        <p:spPr bwMode="auto">
          <a:xfrm>
            <a:off x="228600" y="685800"/>
            <a:ext cx="8686800" cy="6172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lum bright="-39000" contrast="49000"/>
          </a:blip>
          <a:srcRect/>
          <a:stretch>
            <a:fillRect/>
          </a:stretch>
        </p:blipFill>
        <p:spPr bwMode="auto">
          <a:xfrm>
            <a:off x="152400" y="304800"/>
            <a:ext cx="8991600" cy="6324599"/>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US" sz="3200" dirty="0" smtClean="0">
                <a:solidFill>
                  <a:srgbClr val="FF0000"/>
                </a:solidFill>
              </a:rPr>
              <a:t>Application:</a:t>
            </a:r>
            <a:endParaRPr lang="en-US" sz="3200" dirty="0">
              <a:solidFill>
                <a:srgbClr val="FF0000"/>
              </a:solidFill>
            </a:endParaRPr>
          </a:p>
        </p:txBody>
      </p:sp>
      <p:sp>
        <p:nvSpPr>
          <p:cNvPr id="3" name="Content Placeholder 2"/>
          <p:cNvSpPr>
            <a:spLocks noGrp="1"/>
          </p:cNvSpPr>
          <p:nvPr>
            <p:ph idx="1"/>
          </p:nvPr>
        </p:nvSpPr>
        <p:spPr>
          <a:xfrm>
            <a:off x="457200" y="980728"/>
            <a:ext cx="8229600" cy="5145435"/>
          </a:xfrm>
        </p:spPr>
        <p:txBody>
          <a:bodyPr>
            <a:normAutofit fontScale="92500" lnSpcReduction="20000"/>
          </a:bodyPr>
          <a:lstStyle/>
          <a:p>
            <a:pPr marL="0" indent="0">
              <a:buNone/>
            </a:pPr>
            <a:r>
              <a:rPr lang="en-US" sz="3100" dirty="0">
                <a:solidFill>
                  <a:schemeClr val="accent6">
                    <a:lumMod val="75000"/>
                  </a:schemeClr>
                </a:solidFill>
              </a:rPr>
              <a:t>Measurement of Electric Voltage and </a:t>
            </a:r>
            <a:r>
              <a:rPr lang="en-US" sz="3100" dirty="0" smtClean="0">
                <a:solidFill>
                  <a:schemeClr val="accent6">
                    <a:lumMod val="75000"/>
                  </a:schemeClr>
                </a:solidFill>
              </a:rPr>
              <a:t>Current</a:t>
            </a:r>
          </a:p>
          <a:p>
            <a:pPr fontAlgn="base"/>
            <a:r>
              <a:rPr lang="en-US" sz="2800" dirty="0"/>
              <a:t>Moving iron instruments are used as Voltmeter and Ammeter only.</a:t>
            </a:r>
          </a:p>
          <a:p>
            <a:pPr fontAlgn="base"/>
            <a:r>
              <a:rPr lang="en-US" sz="2800" dirty="0"/>
              <a:t>Both can work on AC as well as on DC.</a:t>
            </a:r>
          </a:p>
          <a:p>
            <a:pPr marL="0" indent="0">
              <a:buNone/>
            </a:pPr>
            <a:endParaRPr lang="en-US" sz="2800" dirty="0"/>
          </a:p>
          <a:p>
            <a:pPr marL="0" indent="0" fontAlgn="base">
              <a:buNone/>
            </a:pPr>
            <a:r>
              <a:rPr lang="en-US" sz="3100" dirty="0" smtClean="0">
                <a:solidFill>
                  <a:schemeClr val="accent6">
                    <a:lumMod val="75000"/>
                  </a:schemeClr>
                </a:solidFill>
              </a:rPr>
              <a:t>Ammeter:</a:t>
            </a:r>
            <a:endParaRPr lang="en-US" sz="3100" dirty="0">
              <a:solidFill>
                <a:schemeClr val="accent6">
                  <a:lumMod val="75000"/>
                </a:schemeClr>
              </a:solidFill>
            </a:endParaRPr>
          </a:p>
          <a:p>
            <a:pPr fontAlgn="base"/>
            <a:r>
              <a:rPr lang="en-US" sz="2800" dirty="0"/>
              <a:t>Instrument used to measure current in the circuit.</a:t>
            </a:r>
          </a:p>
          <a:p>
            <a:pPr fontAlgn="base"/>
            <a:r>
              <a:rPr lang="en-US" sz="2800" dirty="0"/>
              <a:t>Always connected in series with the circuit and carries the current to be measured.</a:t>
            </a:r>
          </a:p>
          <a:p>
            <a:pPr fontAlgn="base"/>
            <a:r>
              <a:rPr lang="en-US" sz="2800" dirty="0"/>
              <a:t>This current flowing through the coil produces the desired deflecting torque.</a:t>
            </a:r>
          </a:p>
          <a:p>
            <a:pPr fontAlgn="base"/>
            <a:r>
              <a:rPr lang="en-US" sz="2800" dirty="0"/>
              <a:t>It should have low resistance as it is to be connected in series.</a:t>
            </a:r>
          </a:p>
          <a:p>
            <a:pPr marL="0" indent="0">
              <a:buNone/>
            </a:pPr>
            <a:endParaRPr lang="en-US" sz="2800" dirty="0"/>
          </a:p>
        </p:txBody>
      </p:sp>
    </p:spTree>
    <p:extLst>
      <p:ext uri="{BB962C8B-B14F-4D97-AF65-F5344CB8AC3E}">
        <p14:creationId xmlns:p14="http://schemas.microsoft.com/office/powerpoint/2010/main" xmlns="" val="3519640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US" sz="3200" dirty="0" smtClean="0">
                <a:solidFill>
                  <a:srgbClr val="FF0000"/>
                </a:solidFill>
              </a:rPr>
              <a:t>Application:</a:t>
            </a:r>
            <a:endParaRPr lang="en-US" sz="3200"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a:bodyPr>
          <a:lstStyle/>
          <a:p>
            <a:pPr marL="0" indent="0" fontAlgn="base">
              <a:buNone/>
            </a:pPr>
            <a:r>
              <a:rPr lang="en-US" sz="2900" dirty="0">
                <a:solidFill>
                  <a:schemeClr val="accent6">
                    <a:lumMod val="75000"/>
                  </a:schemeClr>
                </a:solidFill>
              </a:rPr>
              <a:t>Voltmeter</a:t>
            </a:r>
          </a:p>
          <a:p>
            <a:pPr fontAlgn="base"/>
            <a:r>
              <a:rPr lang="en-US" sz="2600" dirty="0"/>
              <a:t>Instrument used to measure voltage between two points in a circuit.</a:t>
            </a:r>
          </a:p>
          <a:p>
            <a:pPr fontAlgn="base"/>
            <a:r>
              <a:rPr lang="en-US" sz="2600" dirty="0"/>
              <a:t>Always connected in parallel.</a:t>
            </a:r>
          </a:p>
          <a:p>
            <a:pPr fontAlgn="base"/>
            <a:r>
              <a:rPr lang="en-US" sz="2600" dirty="0"/>
              <a:t>Current flowing through the operating coil of the meter produces deflecting torque.</a:t>
            </a:r>
          </a:p>
          <a:p>
            <a:pPr fontAlgn="base"/>
            <a:r>
              <a:rPr lang="en-US" sz="2600" dirty="0"/>
              <a:t>It should have high resistance. Thus a high resistance of order of kilo ohms is connected in series with the coil of the instrument</a:t>
            </a:r>
          </a:p>
          <a:p>
            <a:endParaRPr lang="en-US" dirty="0"/>
          </a:p>
        </p:txBody>
      </p:sp>
    </p:spTree>
    <p:extLst>
      <p:ext uri="{BB962C8B-B14F-4D97-AF65-F5344CB8AC3E}">
        <p14:creationId xmlns:p14="http://schemas.microsoft.com/office/powerpoint/2010/main" xmlns="" val="125540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8200"/>
            <a:ext cx="8229600" cy="762000"/>
          </a:xfrm>
        </p:spPr>
        <p:txBody>
          <a:bodyPr>
            <a:normAutofit fontScale="90000"/>
          </a:bodyPr>
          <a:lstStyle/>
          <a:p>
            <a:pPr algn="l"/>
            <a:r>
              <a:rPr lang="en-US" sz="3600" dirty="0" smtClean="0">
                <a:solidFill>
                  <a:srgbClr val="FF0000"/>
                </a:solidFill>
              </a:rPr>
              <a:t>Advantages:</a:t>
            </a:r>
            <a:r>
              <a:rPr lang="en-US" dirty="0"/>
              <a:t/>
            </a:r>
            <a:br>
              <a:rPr lang="en-US" dirty="0"/>
            </a:b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fontAlgn="base"/>
            <a:r>
              <a:rPr lang="en-US" sz="2600" dirty="0" smtClean="0"/>
              <a:t>The </a:t>
            </a:r>
            <a:r>
              <a:rPr lang="en-US" sz="2600" dirty="0"/>
              <a:t>instruments are suitable for use in AC and DC circuits.</a:t>
            </a:r>
          </a:p>
          <a:p>
            <a:pPr fontAlgn="base"/>
            <a:r>
              <a:rPr lang="en-US" sz="2600" dirty="0"/>
              <a:t>The instruments are robust, owing to the simple construction of the moving parts.</a:t>
            </a:r>
          </a:p>
          <a:p>
            <a:pPr fontAlgn="base"/>
            <a:r>
              <a:rPr lang="en-US" sz="2600" dirty="0"/>
              <a:t>The stationary parts of the instruments are also simple.</a:t>
            </a:r>
          </a:p>
          <a:p>
            <a:pPr fontAlgn="base"/>
            <a:r>
              <a:rPr lang="en-US" sz="2600" dirty="0"/>
              <a:t>Instrument is low cost compared to moving coil instrument.</a:t>
            </a:r>
          </a:p>
          <a:p>
            <a:pPr fontAlgn="base"/>
            <a:r>
              <a:rPr lang="en-US" sz="2600" dirty="0"/>
              <a:t>Torque/weight ratio is high, thus less frictional error.</a:t>
            </a:r>
          </a:p>
          <a:p>
            <a:pPr marL="0" indent="0">
              <a:buNone/>
            </a:pPr>
            <a:endParaRPr lang="en-US" dirty="0"/>
          </a:p>
        </p:txBody>
      </p:sp>
    </p:spTree>
    <p:extLst>
      <p:ext uri="{BB962C8B-B14F-4D97-AF65-F5344CB8AC3E}">
        <p14:creationId xmlns:p14="http://schemas.microsoft.com/office/powerpoint/2010/main" xmlns="" val="3032621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pPr algn="l"/>
            <a:r>
              <a:rPr lang="en-US" sz="3600" dirty="0" smtClean="0">
                <a:solidFill>
                  <a:srgbClr val="FF0000"/>
                </a:solidFill>
              </a:rPr>
              <a:t>Errors:</a:t>
            </a:r>
            <a:r>
              <a:rPr lang="en-US" dirty="0"/>
              <a:t/>
            </a:r>
            <a:br>
              <a:rPr lang="en-US" dirty="0"/>
            </a:br>
            <a:endParaRPr lang="en-US" dirty="0"/>
          </a:p>
        </p:txBody>
      </p:sp>
      <p:sp>
        <p:nvSpPr>
          <p:cNvPr id="3" name="Content Placeholder 2"/>
          <p:cNvSpPr>
            <a:spLocks noGrp="1"/>
          </p:cNvSpPr>
          <p:nvPr>
            <p:ph idx="1"/>
          </p:nvPr>
        </p:nvSpPr>
        <p:spPr>
          <a:xfrm>
            <a:off x="228600" y="1219200"/>
            <a:ext cx="8610600" cy="5257800"/>
          </a:xfrm>
        </p:spPr>
        <p:txBody>
          <a:bodyPr>
            <a:normAutofit/>
          </a:bodyPr>
          <a:lstStyle/>
          <a:p>
            <a:pPr fontAlgn="base"/>
            <a:r>
              <a:rPr lang="en-US" sz="2600" dirty="0" smtClean="0"/>
              <a:t>Error </a:t>
            </a:r>
            <a:r>
              <a:rPr lang="en-US" sz="2600" dirty="0"/>
              <a:t>due to variation in temperature.</a:t>
            </a:r>
          </a:p>
          <a:p>
            <a:pPr fontAlgn="base"/>
            <a:r>
              <a:rPr lang="en-US" sz="2600" dirty="0"/>
              <a:t>Error due to friction is quite small as torque-weight ratio is high in moving coil instruments.</a:t>
            </a:r>
          </a:p>
          <a:p>
            <a:pPr fontAlgn="base"/>
            <a:r>
              <a:rPr lang="en-US" sz="2600" dirty="0"/>
              <a:t>Stray fields cause relatively low values of magnetizing force produced by the coil. Efficient magnetic screening is essential to reduce this effect.</a:t>
            </a:r>
          </a:p>
          <a:p>
            <a:pPr fontAlgn="base"/>
            <a:r>
              <a:rPr lang="en-US" sz="2600" dirty="0"/>
              <a:t>Error due to variation of frequency causes change of reactance of the coil and also changes the eddy currents induced in </a:t>
            </a:r>
            <a:r>
              <a:rPr lang="en-US" sz="2600" dirty="0" err="1"/>
              <a:t>neighbouring</a:t>
            </a:r>
            <a:r>
              <a:rPr lang="en-US" sz="2600" dirty="0"/>
              <a:t> metal.</a:t>
            </a:r>
          </a:p>
          <a:p>
            <a:pPr fontAlgn="base"/>
            <a:r>
              <a:rPr lang="en-US" sz="2600" dirty="0"/>
              <a:t>Deflecting torque is not exactly proportional to the square of the current due to non-linear characteristics of iron material.</a:t>
            </a:r>
          </a:p>
          <a:p>
            <a:endParaRPr lang="en-US" dirty="0"/>
          </a:p>
        </p:txBody>
      </p:sp>
    </p:spTree>
    <p:extLst>
      <p:ext uri="{BB962C8B-B14F-4D97-AF65-F5344CB8AC3E}">
        <p14:creationId xmlns:p14="http://schemas.microsoft.com/office/powerpoint/2010/main" xmlns="" val="203849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olute.jpg"/>
          <p:cNvPicPr>
            <a:picLocks noChangeAspect="1"/>
          </p:cNvPicPr>
          <p:nvPr/>
        </p:nvPicPr>
        <p:blipFill>
          <a:blip r:embed="rId2"/>
          <a:stretch>
            <a:fillRect/>
          </a:stretch>
        </p:blipFill>
        <p:spPr>
          <a:xfrm>
            <a:off x="0" y="1905000"/>
            <a:ext cx="3810000" cy="2971800"/>
          </a:xfrm>
          <a:prstGeom prst="rect">
            <a:avLst/>
          </a:prstGeom>
        </p:spPr>
      </p:pic>
      <p:pic>
        <p:nvPicPr>
          <p:cNvPr id="5" name="Picture 4" descr="SECONDARY.gif"/>
          <p:cNvPicPr>
            <a:picLocks noChangeAspect="1"/>
          </p:cNvPicPr>
          <p:nvPr/>
        </p:nvPicPr>
        <p:blipFill>
          <a:blip r:embed="rId3"/>
          <a:stretch>
            <a:fillRect/>
          </a:stretch>
        </p:blipFill>
        <p:spPr>
          <a:xfrm>
            <a:off x="5410200" y="2743200"/>
            <a:ext cx="3733800" cy="4667250"/>
          </a:xfrm>
          <a:prstGeom prst="rect">
            <a:avLst/>
          </a:prstGeom>
        </p:spPr>
      </p:pic>
      <p:sp>
        <p:nvSpPr>
          <p:cNvPr id="6" name="Title 5"/>
          <p:cNvSpPr>
            <a:spLocks noGrp="1"/>
          </p:cNvSpPr>
          <p:nvPr>
            <p:ph type="title"/>
          </p:nvPr>
        </p:nvSpPr>
        <p:spPr>
          <a:xfrm>
            <a:off x="685800" y="381000"/>
            <a:ext cx="6400800" cy="914400"/>
          </a:xfrm>
        </p:spPr>
        <p:txBody>
          <a:bodyPr>
            <a:normAutofit/>
          </a:bodyPr>
          <a:lstStyle/>
          <a:p>
            <a:r>
              <a:rPr lang="en-US" sz="3600" u="sng" dirty="0" smtClean="0">
                <a:solidFill>
                  <a:srgbClr val="FF0000"/>
                </a:solidFill>
              </a:rPr>
              <a:t>Absolute </a:t>
            </a:r>
            <a:r>
              <a:rPr lang="en-US" sz="3600" u="sng" dirty="0" smtClean="0">
                <a:solidFill>
                  <a:srgbClr val="FF0000"/>
                </a:solidFill>
              </a:rPr>
              <a:t>instruments:</a:t>
            </a:r>
            <a:endParaRPr lang="en-US" sz="3600" u="sng"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bwMode="auto">
          <a:xfrm>
            <a:off x="457200" y="703263"/>
            <a:ext cx="8229600" cy="592137"/>
          </a:xfrm>
          <a:noFill/>
          <a:ln>
            <a:miter lim="800000"/>
            <a:headEnd/>
            <a:tailEnd/>
          </a:ln>
        </p:spPr>
        <p:txBody>
          <a:bodyPr vert="horz" wrap="square" lIns="91440" tIns="45720" rIns="91440" bIns="45720" numCol="1" anchor="t" anchorCtr="0" compatLnSpc="1">
            <a:prstTxWarp prst="textNoShape">
              <a:avLst/>
            </a:prstTxWarp>
            <a:normAutofit/>
          </a:bodyPr>
          <a:lstStyle/>
          <a:p>
            <a:pPr marL="609600" indent="-609600">
              <a:lnSpc>
                <a:spcPct val="80000"/>
              </a:lnSpc>
            </a:pPr>
            <a:r>
              <a:rPr lang="en-US" sz="3600" u="sng" dirty="0" smtClean="0">
                <a:solidFill>
                  <a:srgbClr val="C00000"/>
                </a:solidFill>
              </a:rPr>
              <a:t>DYNAMOMETER</a:t>
            </a:r>
          </a:p>
        </p:txBody>
      </p:sp>
      <p:sp>
        <p:nvSpPr>
          <p:cNvPr id="848899" name="Rectangle 3"/>
          <p:cNvSpPr>
            <a:spLocks noGrp="1" noChangeArrowheads="1"/>
          </p:cNvSpPr>
          <p:nvPr>
            <p:ph idx="1"/>
          </p:nvPr>
        </p:nvSpPr>
        <p:spPr bwMode="auto">
          <a:xfrm>
            <a:off x="457200" y="1389888"/>
            <a:ext cx="8229600" cy="5087112"/>
          </a:xfrm>
          <a:noFill/>
          <a:ln>
            <a:miter lim="800000"/>
            <a:headEnd/>
            <a:tailEnd/>
          </a:ln>
        </p:spPr>
        <p:txBody>
          <a:bodyPr vert="horz" wrap="square" lIns="91440" tIns="45720" rIns="91440" bIns="45720" numCol="1" anchor="t" anchorCtr="0" compatLnSpc="1">
            <a:prstTxWarp prst="textNoShape">
              <a:avLst/>
            </a:prstTxWarp>
            <a:normAutofit/>
          </a:bodyPr>
          <a:lstStyle/>
          <a:p>
            <a:pPr algn="just"/>
            <a:r>
              <a:rPr lang="en-US" sz="2400" dirty="0" smtClean="0"/>
              <a:t>This instrument is suitable for the measurement of direct and alternating current, voltage and power. </a:t>
            </a:r>
          </a:p>
          <a:p>
            <a:pPr algn="just"/>
            <a:r>
              <a:rPr lang="en-US" sz="2400" dirty="0" smtClean="0"/>
              <a:t>The deflecting torque in dynamometer is relies by the interaction of magnetic field produced by a pair of fixed air cored coils and a third air cored coil capable of angular movement and suspended within the fixed coil.</a:t>
            </a:r>
            <a:endParaRPr lang="en-US" sz="2400" dirty="0">
              <a:solidFill>
                <a:schemeClr val="tx2">
                  <a:lumMod val="75000"/>
                </a:schemeClr>
              </a:solidFill>
            </a:endParaRPr>
          </a:p>
        </p:txBody>
      </p:sp>
      <p:pic>
        <p:nvPicPr>
          <p:cNvPr id="3074" name="Picture 2"/>
          <p:cNvPicPr>
            <a:picLocks noChangeAspect="1" noChangeArrowheads="1"/>
          </p:cNvPicPr>
          <p:nvPr/>
        </p:nvPicPr>
        <p:blipFill>
          <a:blip r:embed="rId2"/>
          <a:srcRect/>
          <a:stretch>
            <a:fillRect/>
          </a:stretch>
        </p:blipFill>
        <p:spPr bwMode="auto">
          <a:xfrm>
            <a:off x="457200" y="3886200"/>
            <a:ext cx="8229600" cy="27414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bwMode="auto">
          <a:xfrm>
            <a:off x="457200" y="703263"/>
            <a:ext cx="8229600" cy="5921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marL="609600" indent="-609600">
              <a:lnSpc>
                <a:spcPct val="80000"/>
              </a:lnSpc>
            </a:pPr>
            <a:r>
              <a:rPr lang="en-US" u="sng" dirty="0" smtClean="0">
                <a:solidFill>
                  <a:srgbClr val="C00000"/>
                </a:solidFill>
              </a:rPr>
              <a:t>DYNAMOMETER</a:t>
            </a:r>
          </a:p>
        </p:txBody>
      </p:sp>
      <p:pic>
        <p:nvPicPr>
          <p:cNvPr id="4098" name="Picture 2"/>
          <p:cNvPicPr>
            <a:picLocks noChangeAspect="1" noChangeArrowheads="1"/>
          </p:cNvPicPr>
          <p:nvPr/>
        </p:nvPicPr>
        <p:blipFill>
          <a:blip r:embed="rId2"/>
          <a:srcRect/>
          <a:stretch>
            <a:fillRect/>
          </a:stretch>
        </p:blipFill>
        <p:spPr bwMode="auto">
          <a:xfrm>
            <a:off x="533401" y="1676400"/>
            <a:ext cx="80772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lum bright="-19000" contrast="24000"/>
          </a:blip>
          <a:srcRect/>
          <a:stretch>
            <a:fillRect/>
          </a:stretch>
        </p:blipFill>
        <p:spPr bwMode="auto">
          <a:xfrm>
            <a:off x="228600" y="0"/>
            <a:ext cx="8534400" cy="3505201"/>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lum bright="-28000" contrast="38000"/>
          </a:blip>
          <a:srcRect/>
          <a:stretch>
            <a:fillRect/>
          </a:stretch>
        </p:blipFill>
        <p:spPr bwMode="auto">
          <a:xfrm>
            <a:off x="228600" y="3429000"/>
            <a:ext cx="86868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bwMode="auto">
          <a:xfrm>
            <a:off x="457200" y="703263"/>
            <a:ext cx="8229600" cy="5921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marL="609600" indent="-609600">
              <a:lnSpc>
                <a:spcPct val="80000"/>
              </a:lnSpc>
            </a:pPr>
            <a:r>
              <a:rPr lang="en-US" u="sng" dirty="0" smtClean="0">
                <a:solidFill>
                  <a:srgbClr val="C00000"/>
                </a:solidFill>
              </a:rPr>
              <a:t>INDUCTION TYPE INSTRUMENT</a:t>
            </a:r>
          </a:p>
        </p:txBody>
      </p:sp>
      <p:sp>
        <p:nvSpPr>
          <p:cNvPr id="848899" name="Rectangle 3"/>
          <p:cNvSpPr>
            <a:spLocks noGrp="1" noChangeArrowheads="1"/>
          </p:cNvSpPr>
          <p:nvPr>
            <p:ph idx="1"/>
          </p:nvPr>
        </p:nvSpPr>
        <p:spPr bwMode="auto">
          <a:xfrm>
            <a:off x="457200" y="1389888"/>
            <a:ext cx="8229600" cy="5087112"/>
          </a:xfrm>
          <a:noFill/>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
            <a:r>
              <a:rPr lang="en-US" sz="2200" dirty="0" smtClean="0">
                <a:solidFill>
                  <a:srgbClr val="002060"/>
                </a:solidFill>
              </a:rPr>
              <a:t>Such instruments are suitable for ac measurements only in these instruments the deflecting torque is produced by the eddy currents induced in an aluminum or copper disc or drum by the flux created by an electro-magnet.</a:t>
            </a:r>
          </a:p>
          <a:p>
            <a:pPr marL="609600" indent="-609600" algn="just"/>
            <a:endParaRPr lang="en-US" sz="2200" dirty="0" smtClean="0"/>
          </a:p>
          <a:p>
            <a:pPr marL="609600" indent="-609600" algn="just"/>
            <a:endParaRPr lang="en-US" sz="2200" dirty="0" smtClean="0"/>
          </a:p>
          <a:p>
            <a:pPr marL="609600" indent="-609600" algn="just"/>
            <a:r>
              <a:rPr lang="en-US" sz="2200" dirty="0" smtClean="0"/>
              <a:t>The main advantages of such instruments are that </a:t>
            </a:r>
          </a:p>
          <a:p>
            <a:pPr marL="609600" indent="-609600" algn="just">
              <a:buNone/>
            </a:pPr>
            <a:r>
              <a:rPr lang="en-US" sz="2200" dirty="0" smtClean="0"/>
              <a:t>	(</a:t>
            </a:r>
            <a:r>
              <a:rPr lang="en-US" sz="2200" dirty="0" err="1" smtClean="0"/>
              <a:t>i</a:t>
            </a:r>
            <a:r>
              <a:rPr lang="en-US" sz="2200" dirty="0" smtClean="0"/>
              <a:t>) a full scale deflection can be obtained giving long and     	open scale </a:t>
            </a:r>
          </a:p>
          <a:p>
            <a:pPr marL="609600" indent="-609600" algn="just">
              <a:buNone/>
            </a:pPr>
            <a:r>
              <a:rPr lang="en-US" sz="2200" dirty="0" smtClean="0"/>
              <a:t>        (ii) the effect of stray magnetic field is small; </a:t>
            </a:r>
          </a:p>
          <a:p>
            <a:pPr marL="609600" indent="-609600" algn="just">
              <a:buNone/>
            </a:pPr>
            <a:r>
              <a:rPr lang="en-US" sz="2200" dirty="0" smtClean="0"/>
              <a:t>        (iii) damping is easier and effective.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bwMode="auto">
          <a:xfrm>
            <a:off x="457200" y="703263"/>
            <a:ext cx="8229600" cy="5921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marL="609600" indent="-609600">
              <a:lnSpc>
                <a:spcPct val="80000"/>
              </a:lnSpc>
            </a:pPr>
            <a:r>
              <a:rPr lang="en-US" u="sng" dirty="0" smtClean="0">
                <a:solidFill>
                  <a:srgbClr val="C00000"/>
                </a:solidFill>
              </a:rPr>
              <a:t>INDUCTION TYPE INSTRUMENT</a:t>
            </a:r>
          </a:p>
        </p:txBody>
      </p:sp>
      <p:sp>
        <p:nvSpPr>
          <p:cNvPr id="848899" name="Rectangle 3"/>
          <p:cNvSpPr>
            <a:spLocks noGrp="1" noChangeArrowheads="1"/>
          </p:cNvSpPr>
          <p:nvPr>
            <p:ph idx="1"/>
          </p:nvPr>
        </p:nvSpPr>
        <p:spPr bwMode="auto">
          <a:xfrm>
            <a:off x="457200" y="1389888"/>
            <a:ext cx="8229600" cy="5087112"/>
          </a:xfrm>
          <a:noFill/>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
            <a:r>
              <a:rPr lang="en-US" sz="2200" dirty="0" smtClean="0"/>
              <a:t>These instruments have got some serious disadvantages</a:t>
            </a:r>
          </a:p>
          <a:p>
            <a:pPr marL="609600" indent="-609600" algn="just">
              <a:buNone/>
            </a:pPr>
            <a:r>
              <a:rPr lang="en-US" sz="2200" dirty="0" smtClean="0">
                <a:solidFill>
                  <a:schemeClr val="tx2">
                    <a:lumMod val="75000"/>
                  </a:schemeClr>
                </a:solidFill>
              </a:rPr>
              <a:t>	(</a:t>
            </a:r>
            <a:r>
              <a:rPr lang="en-US" sz="2200" dirty="0" err="1" smtClean="0">
                <a:solidFill>
                  <a:schemeClr val="tx2">
                    <a:lumMod val="75000"/>
                  </a:schemeClr>
                </a:solidFill>
              </a:rPr>
              <a:t>i</a:t>
            </a:r>
            <a:r>
              <a:rPr lang="en-US" sz="2200" dirty="0" smtClean="0">
                <a:solidFill>
                  <a:schemeClr val="tx2">
                    <a:lumMod val="75000"/>
                  </a:schemeClr>
                </a:solidFill>
              </a:rPr>
              <a:t>) </a:t>
            </a:r>
            <a:r>
              <a:rPr lang="en-US" sz="2200" dirty="0" smtClean="0"/>
              <a:t>The greater deflection causes more stresses in the control springs.</a:t>
            </a:r>
          </a:p>
          <a:p>
            <a:pPr marL="609600" indent="-609600" algn="just">
              <a:buNone/>
            </a:pPr>
            <a:r>
              <a:rPr lang="en-US" sz="2200" dirty="0" smtClean="0">
                <a:solidFill>
                  <a:schemeClr val="tx2">
                    <a:lumMod val="75000"/>
                  </a:schemeClr>
                </a:solidFill>
              </a:rPr>
              <a:t>	(ii) </a:t>
            </a:r>
            <a:r>
              <a:rPr lang="en-US" sz="2200" dirty="0" smtClean="0"/>
              <a:t>Variation in supply frequency and temperature may cause serious errors unless compensating device is employed.</a:t>
            </a:r>
          </a:p>
          <a:p>
            <a:pPr marL="609600" indent="-609600" algn="just">
              <a:buNone/>
            </a:pPr>
            <a:r>
              <a:rPr lang="en-US" sz="2200" dirty="0" smtClean="0">
                <a:solidFill>
                  <a:schemeClr val="tx2">
                    <a:lumMod val="75000"/>
                  </a:schemeClr>
                </a:solidFill>
              </a:rPr>
              <a:t>	(iii) </a:t>
            </a:r>
            <a:r>
              <a:rPr lang="en-US" sz="2200" dirty="0" smtClean="0"/>
              <a:t>These instruments are costlier and consume more power</a:t>
            </a:r>
            <a:endParaRPr lang="en-US" sz="2200" dirty="0" smtClean="0">
              <a:solidFill>
                <a:schemeClr val="tx2">
                  <a:lumMod val="75000"/>
                </a:schemeClr>
              </a:solidFill>
            </a:endParaRPr>
          </a:p>
          <a:p>
            <a:pPr marL="609600" indent="-609600" algn="just"/>
            <a:endParaRPr lang="en-US" sz="2200" dirty="0" smtClean="0"/>
          </a:p>
          <a:p>
            <a:pPr marL="609600" indent="-609600" algn="ctr"/>
            <a:r>
              <a:rPr lang="en-US" sz="2400" dirty="0" smtClean="0">
                <a:solidFill>
                  <a:srgbClr val="6600CC"/>
                </a:solidFill>
              </a:rPr>
              <a:t>Such instruments are mostly used as watt-meters or energy meters.</a:t>
            </a:r>
            <a:endParaRPr lang="en-US" sz="2200" dirty="0" smtClean="0">
              <a:solidFill>
                <a:srgbClr val="6600CC"/>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lum bright="-19000" contrast="42000"/>
          </a:blip>
          <a:srcRect/>
          <a:stretch>
            <a:fillRect/>
          </a:stretch>
        </p:blipFill>
        <p:spPr bwMode="auto">
          <a:xfrm>
            <a:off x="381000" y="381000"/>
            <a:ext cx="8229600" cy="61722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bwMode="auto">
          <a:xfrm>
            <a:off x="457200" y="703263"/>
            <a:ext cx="8229600" cy="5921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marL="609600" indent="-609600">
              <a:lnSpc>
                <a:spcPct val="80000"/>
              </a:lnSpc>
            </a:pPr>
            <a:r>
              <a:rPr lang="en-US" u="sng" dirty="0" smtClean="0">
                <a:solidFill>
                  <a:srgbClr val="C00000"/>
                </a:solidFill>
              </a:rPr>
              <a:t>INDUCTION TYPE INSTRUMENT</a:t>
            </a:r>
          </a:p>
        </p:txBody>
      </p:sp>
      <p:sp>
        <p:nvSpPr>
          <p:cNvPr id="848899" name="Rectangle 3"/>
          <p:cNvSpPr>
            <a:spLocks noGrp="1" noChangeArrowheads="1"/>
          </p:cNvSpPr>
          <p:nvPr>
            <p:ph idx="1"/>
          </p:nvPr>
        </p:nvSpPr>
        <p:spPr bwMode="auto">
          <a:xfrm>
            <a:off x="457200" y="1389888"/>
            <a:ext cx="8229600" cy="5087112"/>
          </a:xfrm>
          <a:noFill/>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
            <a:r>
              <a:rPr lang="en-US" sz="2400" dirty="0" smtClean="0"/>
              <a:t>Induction type wattmeter consists of two laminate electromagnets known as shunt electromagnet and series electromagnet respectively. </a:t>
            </a:r>
          </a:p>
          <a:p>
            <a:pPr marL="609600" indent="-609600" algn="just"/>
            <a:r>
              <a:rPr lang="en-US" sz="2400" dirty="0" smtClean="0"/>
              <a:t>Shunt magnet is excited by the current proportional to the voltage across load flowing through the pressure coil and series magnet is excited by the load current flowing through the current coil. </a:t>
            </a:r>
          </a:p>
          <a:p>
            <a:pPr marL="609600" indent="-609600" algn="just"/>
            <a:r>
              <a:rPr lang="en-US" sz="2400" dirty="0" smtClean="0"/>
              <a:t>A thin disc made of Cu or Al, pivoted at its centre, is placed between the shunt and series magnets so that it cuts the flux from both of the magnets.</a:t>
            </a:r>
            <a:endParaRPr lang="en-US" sz="2200" dirty="0" smtClean="0">
              <a:solidFill>
                <a:srgbClr val="6600CC"/>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bwMode="auto">
          <a:xfrm>
            <a:off x="457200" y="703263"/>
            <a:ext cx="8229600" cy="592137"/>
          </a:xfrm>
          <a:noFill/>
          <a:ln>
            <a:miter lim="800000"/>
            <a:headEnd/>
            <a:tailEnd/>
          </a:ln>
        </p:spPr>
        <p:txBody>
          <a:bodyPr vert="horz" wrap="square" lIns="91440" tIns="45720" rIns="91440" bIns="45720" numCol="1" anchor="t" anchorCtr="0" compatLnSpc="1">
            <a:prstTxWarp prst="textNoShape">
              <a:avLst/>
            </a:prstTxWarp>
            <a:normAutofit/>
          </a:bodyPr>
          <a:lstStyle/>
          <a:p>
            <a:pPr marL="609600" indent="-609600">
              <a:lnSpc>
                <a:spcPct val="80000"/>
              </a:lnSpc>
            </a:pPr>
            <a:r>
              <a:rPr lang="en-US" sz="3600" u="sng" dirty="0" smtClean="0">
                <a:solidFill>
                  <a:srgbClr val="C00000"/>
                </a:solidFill>
              </a:rPr>
              <a:t>INDUCTION TYPE INSTRUMENT</a:t>
            </a:r>
          </a:p>
        </p:txBody>
      </p:sp>
      <p:sp>
        <p:nvSpPr>
          <p:cNvPr id="848899" name="Rectangle 3"/>
          <p:cNvSpPr>
            <a:spLocks noGrp="1" noChangeArrowheads="1"/>
          </p:cNvSpPr>
          <p:nvPr>
            <p:ph idx="1"/>
          </p:nvPr>
        </p:nvSpPr>
        <p:spPr bwMode="auto">
          <a:xfrm>
            <a:off x="457200" y="1389888"/>
            <a:ext cx="8229600" cy="5087112"/>
          </a:xfrm>
          <a:noFill/>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
            <a:r>
              <a:rPr lang="en-US" sz="2400" dirty="0" smtClean="0"/>
              <a:t>The deflection torque is produced by interaction of eddy current induced in the disc and the inducing flux in order to cause the resultant flux in shunt magnet to lag in phase by exactly 90° behind the applied voltage.</a:t>
            </a:r>
          </a:p>
          <a:p>
            <a:pPr marL="609600" indent="-609600" algn="just"/>
            <a:r>
              <a:rPr lang="en-US" sz="2400" dirty="0" smtClean="0"/>
              <a:t>One or more copper rings, known as copper shading bond are provided on one limb at the shunt magnet.</a:t>
            </a:r>
          </a:p>
          <a:p>
            <a:pPr marL="609600" indent="-609600"/>
            <a:r>
              <a:rPr lang="en-US" sz="2400" dirty="0" smtClean="0"/>
              <a:t>Correct disappointed between shunt and series magnet fluxes may be attained by adjusting the position of copper shading bonds. </a:t>
            </a:r>
            <a:br>
              <a:rPr lang="en-US" sz="2400" dirty="0" smtClean="0"/>
            </a:br>
            <a:r>
              <a:rPr lang="en-US" sz="2400" dirty="0" smtClean="0"/>
              <a:t>The pressure coil circuit of induction type instrument is made as inductive as possible so that the flux of the shunt magnet may lag by 90° behind the applied voltage. </a:t>
            </a:r>
            <a:br>
              <a:rPr lang="en-US" sz="2400" dirty="0" smtClean="0"/>
            </a:br>
            <a:endParaRPr lang="en-US" sz="2200" dirty="0" smtClean="0">
              <a:solidFill>
                <a:srgbClr val="6600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62600"/>
          </a:xfrm>
        </p:spPr>
        <p:txBody>
          <a:bodyPr>
            <a:noAutofit/>
          </a:bodyPr>
          <a:lstStyle/>
          <a:p>
            <a:pPr algn="just">
              <a:buNone/>
            </a:pPr>
            <a:endParaRPr lang="en-US" sz="2400" dirty="0" smtClean="0">
              <a:solidFill>
                <a:schemeClr val="accent2">
                  <a:lumMod val="50000"/>
                </a:schemeClr>
              </a:solidFill>
            </a:endParaRPr>
          </a:p>
          <a:p>
            <a:pPr algn="just">
              <a:buNone/>
            </a:pPr>
            <a:r>
              <a:rPr lang="en-US" sz="2500" u="sng" dirty="0" smtClean="0">
                <a:solidFill>
                  <a:srgbClr val="FF0000"/>
                </a:solidFill>
              </a:rPr>
              <a:t>CLASSIFICATION OF SECONDARY INSTRUMENTS</a:t>
            </a:r>
          </a:p>
          <a:p>
            <a:pPr algn="just"/>
            <a:r>
              <a:rPr lang="en-US" sz="2500" dirty="0" smtClean="0">
                <a:solidFill>
                  <a:srgbClr val="FF0000"/>
                </a:solidFill>
              </a:rPr>
              <a:t>	</a:t>
            </a:r>
            <a:r>
              <a:rPr lang="en-US" sz="2500" dirty="0" smtClean="0">
                <a:solidFill>
                  <a:schemeClr val="tx1">
                    <a:lumMod val="75000"/>
                    <a:lumOff val="25000"/>
                  </a:schemeClr>
                </a:solidFill>
              </a:rPr>
              <a:t>Secondary instruments can be classified into three types;</a:t>
            </a:r>
          </a:p>
          <a:p>
            <a:pPr algn="just">
              <a:buNone/>
            </a:pPr>
            <a:r>
              <a:rPr lang="en-US" sz="2500" dirty="0" smtClean="0">
                <a:solidFill>
                  <a:srgbClr val="FF0000"/>
                </a:solidFill>
              </a:rPr>
              <a:t>		</a:t>
            </a:r>
            <a:r>
              <a:rPr lang="en-US" sz="2500" dirty="0" err="1" smtClean="0">
                <a:solidFill>
                  <a:schemeClr val="accent3">
                    <a:lumMod val="75000"/>
                  </a:schemeClr>
                </a:solidFill>
              </a:rPr>
              <a:t>i</a:t>
            </a:r>
            <a:r>
              <a:rPr lang="en-US" sz="2500" dirty="0" smtClean="0">
                <a:solidFill>
                  <a:schemeClr val="accent3">
                    <a:lumMod val="75000"/>
                  </a:schemeClr>
                </a:solidFill>
              </a:rPr>
              <a:t>. </a:t>
            </a:r>
            <a:r>
              <a:rPr lang="en-US" sz="2500" dirty="0" smtClean="0">
                <a:solidFill>
                  <a:schemeClr val="accent3">
                    <a:lumMod val="75000"/>
                  </a:schemeClr>
                </a:solidFill>
              </a:rPr>
              <a:t>  Indicating </a:t>
            </a:r>
            <a:r>
              <a:rPr lang="en-US" sz="2500" dirty="0" smtClean="0">
                <a:solidFill>
                  <a:schemeClr val="accent3">
                    <a:lumMod val="75000"/>
                  </a:schemeClr>
                </a:solidFill>
              </a:rPr>
              <a:t>instruments;</a:t>
            </a:r>
          </a:p>
          <a:p>
            <a:pPr algn="just">
              <a:buNone/>
            </a:pPr>
            <a:r>
              <a:rPr lang="en-US" sz="2500" dirty="0" smtClean="0">
                <a:solidFill>
                  <a:schemeClr val="accent3">
                    <a:lumMod val="75000"/>
                  </a:schemeClr>
                </a:solidFill>
              </a:rPr>
              <a:t>		ii. </a:t>
            </a:r>
            <a:r>
              <a:rPr lang="en-US" sz="2500" dirty="0" smtClean="0">
                <a:solidFill>
                  <a:schemeClr val="accent3">
                    <a:lumMod val="75000"/>
                  </a:schemeClr>
                </a:solidFill>
              </a:rPr>
              <a:t> Recording </a:t>
            </a:r>
            <a:r>
              <a:rPr lang="en-US" sz="2500" dirty="0" smtClean="0">
                <a:solidFill>
                  <a:schemeClr val="accent3">
                    <a:lumMod val="75000"/>
                  </a:schemeClr>
                </a:solidFill>
              </a:rPr>
              <a:t>instruments;</a:t>
            </a:r>
          </a:p>
          <a:p>
            <a:pPr algn="just">
              <a:buNone/>
            </a:pPr>
            <a:r>
              <a:rPr lang="en-US" sz="2500" dirty="0" smtClean="0">
                <a:solidFill>
                  <a:schemeClr val="accent3">
                    <a:lumMod val="75000"/>
                  </a:schemeClr>
                </a:solidFill>
              </a:rPr>
              <a:t>		iii. Integrating </a:t>
            </a:r>
            <a:r>
              <a:rPr lang="en-US" sz="2500" dirty="0" smtClean="0">
                <a:solidFill>
                  <a:schemeClr val="accent3">
                    <a:lumMod val="75000"/>
                  </a:schemeClr>
                </a:solidFill>
              </a:rPr>
              <a:t>instruments</a:t>
            </a:r>
            <a:endParaRPr lang="en-US" sz="2500"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
          </a:xfrm>
        </p:spPr>
        <p:txBody>
          <a:bodyPr>
            <a:normAutofit fontScale="90000"/>
          </a:bodyPr>
          <a:lstStyle/>
          <a:p>
            <a:endParaRPr lang="en-US" sz="2800" u="sng" dirty="0" smtClean="0">
              <a:solidFill>
                <a:schemeClr val="accent4">
                  <a:lumMod val="75000"/>
                </a:schemeClr>
              </a:solidFill>
            </a:endParaRPr>
          </a:p>
        </p:txBody>
      </p:sp>
      <p:sp>
        <p:nvSpPr>
          <p:cNvPr id="3" name="Content Placeholder 2"/>
          <p:cNvSpPr>
            <a:spLocks noGrp="1"/>
          </p:cNvSpPr>
          <p:nvPr>
            <p:ph idx="1"/>
          </p:nvPr>
        </p:nvSpPr>
        <p:spPr>
          <a:xfrm>
            <a:off x="457200" y="990600"/>
            <a:ext cx="8229600" cy="5410200"/>
          </a:xfrm>
        </p:spPr>
        <p:txBody>
          <a:bodyPr>
            <a:noAutofit/>
          </a:bodyPr>
          <a:lstStyle/>
          <a:p>
            <a:pPr algn="just">
              <a:buFontTx/>
              <a:buChar char="-"/>
            </a:pPr>
            <a:r>
              <a:rPr lang="en-US" sz="2500" dirty="0" smtClean="0">
                <a:solidFill>
                  <a:srgbClr val="FF0000"/>
                </a:solidFill>
              </a:rPr>
              <a:t>1) Indicating </a:t>
            </a:r>
            <a:r>
              <a:rPr lang="en-US" sz="2500" dirty="0" smtClean="0">
                <a:solidFill>
                  <a:srgbClr val="FF0000"/>
                </a:solidFill>
              </a:rPr>
              <a:t>Instruments:</a:t>
            </a:r>
          </a:p>
          <a:p>
            <a:pPr algn="just">
              <a:buNone/>
            </a:pPr>
            <a:r>
              <a:rPr lang="en-US" sz="2500" dirty="0" smtClean="0">
                <a:solidFill>
                  <a:srgbClr val="FF0000"/>
                </a:solidFill>
              </a:rPr>
              <a:t>				</a:t>
            </a:r>
            <a:r>
              <a:rPr lang="en-US" sz="2500" dirty="0" smtClean="0">
                <a:solidFill>
                  <a:schemeClr val="accent6">
                    <a:lumMod val="50000"/>
                  </a:schemeClr>
                </a:solidFill>
              </a:rPr>
              <a:t>It </a:t>
            </a:r>
            <a:r>
              <a:rPr lang="en-US" sz="2500" dirty="0" smtClean="0">
                <a:solidFill>
                  <a:schemeClr val="accent6">
                    <a:lumMod val="50000"/>
                  </a:schemeClr>
                </a:solidFill>
              </a:rPr>
              <a:t>indicates </a:t>
            </a:r>
            <a:r>
              <a:rPr lang="en-US" sz="2500" dirty="0" smtClean="0">
                <a:solidFill>
                  <a:schemeClr val="accent6">
                    <a:lumMod val="50000"/>
                  </a:schemeClr>
                </a:solidFill>
              </a:rPr>
              <a:t>the magnitude of an electrical quantity at the time when it is being measured. The indications are given by a pointer moving over a graduated dial.</a:t>
            </a:r>
          </a:p>
        </p:txBody>
      </p:sp>
      <p:pic>
        <p:nvPicPr>
          <p:cNvPr id="4" name="Picture 3" descr="panel.GIF"/>
          <p:cNvPicPr>
            <a:picLocks noChangeAspect="1"/>
          </p:cNvPicPr>
          <p:nvPr/>
        </p:nvPicPr>
        <p:blipFill>
          <a:blip r:embed="rId2"/>
          <a:stretch>
            <a:fillRect/>
          </a:stretch>
        </p:blipFill>
        <p:spPr>
          <a:xfrm>
            <a:off x="4038600" y="3276600"/>
            <a:ext cx="4800600" cy="3200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Autofit/>
          </a:bodyPr>
          <a:lstStyle/>
          <a:p>
            <a:pPr algn="just">
              <a:buFontTx/>
              <a:buChar char="-"/>
            </a:pPr>
            <a:r>
              <a:rPr lang="en-US" sz="2500" dirty="0" smtClean="0">
                <a:solidFill>
                  <a:srgbClr val="FF0000"/>
                </a:solidFill>
              </a:rPr>
              <a:t>2 ) Recording </a:t>
            </a:r>
            <a:r>
              <a:rPr lang="en-US" sz="2500" dirty="0" smtClean="0">
                <a:solidFill>
                  <a:srgbClr val="FF0000"/>
                </a:solidFill>
              </a:rPr>
              <a:t>Instruments:</a:t>
            </a:r>
          </a:p>
          <a:p>
            <a:pPr algn="just">
              <a:buNone/>
            </a:pPr>
            <a:r>
              <a:rPr lang="en-US" sz="2500" dirty="0" smtClean="0">
                <a:solidFill>
                  <a:schemeClr val="accent6">
                    <a:lumMod val="50000"/>
                  </a:schemeClr>
                </a:solidFill>
              </a:rPr>
              <a:t>				The instruments which keep a continuous record of the variations of the magnitude of an electrical quantity to be observed over a defined period of time.</a:t>
            </a:r>
          </a:p>
        </p:txBody>
      </p:sp>
      <p:pic>
        <p:nvPicPr>
          <p:cNvPr id="5" name="Picture 4" descr="ac-electric-network-analyzers-25094-2822275.jpg"/>
          <p:cNvPicPr>
            <a:picLocks noChangeAspect="1"/>
          </p:cNvPicPr>
          <p:nvPr/>
        </p:nvPicPr>
        <p:blipFill>
          <a:blip r:embed="rId2"/>
          <a:stretch>
            <a:fillRect/>
          </a:stretch>
        </p:blipFill>
        <p:spPr>
          <a:xfrm>
            <a:off x="5334000" y="2667000"/>
            <a:ext cx="3462528" cy="3657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Autofit/>
          </a:bodyPr>
          <a:lstStyle/>
          <a:p>
            <a:pPr algn="just">
              <a:buFontTx/>
              <a:buChar char="-"/>
            </a:pPr>
            <a:r>
              <a:rPr lang="en-US" sz="2800" dirty="0" smtClean="0">
                <a:solidFill>
                  <a:srgbClr val="FF0000"/>
                </a:solidFill>
              </a:rPr>
              <a:t>3) Integrating </a:t>
            </a:r>
            <a:r>
              <a:rPr lang="en-US" sz="2800" dirty="0" smtClean="0">
                <a:solidFill>
                  <a:srgbClr val="FF0000"/>
                </a:solidFill>
              </a:rPr>
              <a:t>Instruments:</a:t>
            </a:r>
          </a:p>
          <a:p>
            <a:pPr algn="just">
              <a:buNone/>
            </a:pPr>
            <a:r>
              <a:rPr lang="en-US" sz="2500" dirty="0" smtClean="0">
                <a:solidFill>
                  <a:schemeClr val="accent6">
                    <a:lumMod val="50000"/>
                  </a:schemeClr>
                </a:solidFill>
              </a:rPr>
              <a:t>				</a:t>
            </a:r>
            <a:r>
              <a:rPr lang="en-US" sz="2400" dirty="0" smtClean="0">
                <a:solidFill>
                  <a:schemeClr val="accent6">
                    <a:lumMod val="50000"/>
                  </a:schemeClr>
                </a:solidFill>
              </a:rPr>
              <a:t>The instruments which measure the total amount of either quantity of electricity or electrical energy supplied over a period of time. </a:t>
            </a:r>
            <a:endParaRPr lang="en-US" sz="2400" dirty="0" smtClean="0">
              <a:solidFill>
                <a:schemeClr val="accent6">
                  <a:lumMod val="50000"/>
                </a:schemeClr>
              </a:solidFill>
            </a:endParaRPr>
          </a:p>
          <a:p>
            <a:pPr algn="just">
              <a:buNone/>
            </a:pPr>
            <a:r>
              <a:rPr lang="en-US" sz="2400" dirty="0" smtClean="0">
                <a:solidFill>
                  <a:schemeClr val="accent6">
                    <a:lumMod val="50000"/>
                  </a:schemeClr>
                </a:solidFill>
              </a:rPr>
              <a:t> </a:t>
            </a:r>
            <a:r>
              <a:rPr lang="en-US" sz="2400" dirty="0" smtClean="0">
                <a:solidFill>
                  <a:schemeClr val="accent6">
                    <a:lumMod val="50000"/>
                  </a:schemeClr>
                </a:solidFill>
              </a:rPr>
              <a:t>   </a:t>
            </a:r>
            <a:r>
              <a:rPr lang="en-US" sz="2400" dirty="0" smtClean="0">
                <a:solidFill>
                  <a:schemeClr val="accent6">
                    <a:lumMod val="50000"/>
                  </a:schemeClr>
                </a:solidFill>
              </a:rPr>
              <a:t>example : energy meters</a:t>
            </a:r>
            <a:endParaRPr lang="en-US" sz="2500" dirty="0" smtClean="0">
              <a:solidFill>
                <a:schemeClr val="accent6">
                  <a:lumMod val="50000"/>
                </a:schemeClr>
              </a:solidFill>
            </a:endParaRPr>
          </a:p>
        </p:txBody>
      </p:sp>
      <p:pic>
        <p:nvPicPr>
          <p:cNvPr id="6" name="Picture 5" descr="Watt_hour_Energy_Meter.jpg"/>
          <p:cNvPicPr>
            <a:picLocks noChangeAspect="1"/>
          </p:cNvPicPr>
          <p:nvPr/>
        </p:nvPicPr>
        <p:blipFill>
          <a:blip r:embed="rId2"/>
          <a:stretch>
            <a:fillRect/>
          </a:stretch>
        </p:blipFill>
        <p:spPr>
          <a:xfrm>
            <a:off x="5638800" y="3505200"/>
            <a:ext cx="3505200" cy="3124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756</TotalTime>
  <Words>2061</Words>
  <Application>Microsoft Office PowerPoint</Application>
  <PresentationFormat>On-screen Show (4:3)</PresentationFormat>
  <Paragraphs>259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MEASURING INSTRUMENTS  </vt:lpstr>
      <vt:lpstr>MEASURING INSTRUMENT- DEFINITION </vt:lpstr>
      <vt:lpstr>Slide 3</vt:lpstr>
      <vt:lpstr>CLASSIFICATION OF INSTRUMENTS</vt:lpstr>
      <vt:lpstr>Absolute instruments:</vt:lpstr>
      <vt:lpstr>Slide 6</vt:lpstr>
      <vt:lpstr>Slide 7</vt:lpstr>
      <vt:lpstr>Slide 8</vt:lpstr>
      <vt:lpstr>Slide 9</vt:lpstr>
      <vt:lpstr>ESSENTIALS OF INDICATING INSTRUMENTS</vt:lpstr>
      <vt:lpstr>DEFLECTING TORQUE</vt:lpstr>
      <vt:lpstr>CONTROLLING TORQUE</vt:lpstr>
      <vt:lpstr>Slide 13</vt:lpstr>
      <vt:lpstr>Spring control:</vt:lpstr>
      <vt:lpstr>Gravity Control</vt:lpstr>
      <vt:lpstr>Gravity Control (Diagram):</vt:lpstr>
      <vt:lpstr>Gravity control:</vt:lpstr>
      <vt:lpstr>Slide 18</vt:lpstr>
      <vt:lpstr>DAMPING TORQUE</vt:lpstr>
      <vt:lpstr>DAMPING TORQUE</vt:lpstr>
      <vt:lpstr>DAMPING TORQUE </vt:lpstr>
      <vt:lpstr>Slide 22</vt:lpstr>
      <vt:lpstr>Air Friction or Pneumatic Damping:</vt:lpstr>
      <vt:lpstr>Eddy current damping:</vt:lpstr>
      <vt:lpstr>Eddy current damping:</vt:lpstr>
      <vt:lpstr>Fluid friction damping:</vt:lpstr>
      <vt:lpstr>TYPES OF AMMETERS &amp; VOLTMETERS</vt:lpstr>
      <vt:lpstr>PMMC………….</vt:lpstr>
      <vt:lpstr> Construction: </vt:lpstr>
      <vt:lpstr>PMMC instruments internal structure</vt:lpstr>
      <vt:lpstr>PMMC INSTRUMENTS</vt:lpstr>
      <vt:lpstr>Slide 32</vt:lpstr>
      <vt:lpstr>   Working:</vt:lpstr>
      <vt:lpstr>Applications:</vt:lpstr>
      <vt:lpstr>ammeter</vt:lpstr>
      <vt:lpstr>Applications………..</vt:lpstr>
      <vt:lpstr>Advantages: </vt:lpstr>
      <vt:lpstr>Disadvantage: </vt:lpstr>
      <vt:lpstr>Moving Iron Instruments – Voltmeter and Ammeter </vt:lpstr>
      <vt:lpstr>Slide 40</vt:lpstr>
      <vt:lpstr>Moving-iron instrument</vt:lpstr>
      <vt:lpstr>Working:</vt:lpstr>
      <vt:lpstr>Working:</vt:lpstr>
      <vt:lpstr>MOVING IRON INSTRUMENT</vt:lpstr>
      <vt:lpstr>Slide 45</vt:lpstr>
      <vt:lpstr>Application:</vt:lpstr>
      <vt:lpstr>Application:</vt:lpstr>
      <vt:lpstr>Advantages: </vt:lpstr>
      <vt:lpstr>Errors: </vt:lpstr>
      <vt:lpstr>DYNAMOMETER</vt:lpstr>
      <vt:lpstr>DYNAMOMETER</vt:lpstr>
      <vt:lpstr>Slide 52</vt:lpstr>
      <vt:lpstr>INDUCTION TYPE INSTRUMENT</vt:lpstr>
      <vt:lpstr>INDUCTION TYPE INSTRUMENT</vt:lpstr>
      <vt:lpstr>Slide 55</vt:lpstr>
      <vt:lpstr>INDUCTION TYPE INSTRUMENT</vt:lpstr>
      <vt:lpstr>INDUCTION TYPE INSTRUMENT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INSTRUMENTS</dc:title>
  <dc:creator>acer</dc:creator>
  <cp:lastModifiedBy>EEE</cp:lastModifiedBy>
  <cp:revision>41</cp:revision>
  <dcterms:created xsi:type="dcterms:W3CDTF">2012-09-26T16:41:04Z</dcterms:created>
  <dcterms:modified xsi:type="dcterms:W3CDTF">2014-02-14T11:55:23Z</dcterms:modified>
</cp:coreProperties>
</file>