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73" r:id="rId2"/>
    <p:sldId id="257" r:id="rId3"/>
    <p:sldId id="286" r:id="rId4"/>
    <p:sldId id="287" r:id="rId5"/>
    <p:sldId id="256" r:id="rId6"/>
    <p:sldId id="258" r:id="rId7"/>
    <p:sldId id="271" r:id="rId8"/>
    <p:sldId id="259" r:id="rId9"/>
    <p:sldId id="260" r:id="rId10"/>
    <p:sldId id="261" r:id="rId11"/>
    <p:sldId id="262" r:id="rId12"/>
    <p:sldId id="263" r:id="rId13"/>
    <p:sldId id="272" r:id="rId14"/>
    <p:sldId id="265" r:id="rId15"/>
    <p:sldId id="264" r:id="rId16"/>
    <p:sldId id="266" r:id="rId17"/>
    <p:sldId id="267" r:id="rId18"/>
    <p:sldId id="270" r:id="rId19"/>
    <p:sldId id="284" r:id="rId20"/>
    <p:sldId id="285" r:id="rId21"/>
    <p:sldId id="278" r:id="rId22"/>
    <p:sldId id="279" r:id="rId23"/>
    <p:sldId id="280" r:id="rId24"/>
    <p:sldId id="281" r:id="rId25"/>
    <p:sldId id="282" r:id="rId26"/>
    <p:sldId id="28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7201-C389-49B5-B55C-9D9A2945500F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691D4-9286-4BA0-BE39-643154027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A2F3-E5FD-48D7-BBFC-6578853985CF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15AE-D908-4473-85AB-E2AE0DB28B45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3155-A649-467F-B92E-288ACE6D4C9A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E933-24CA-4C67-9097-7D1DDCD29DE0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88F2-1619-402B-8A2E-CAA0B430DB27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110-107F-4085-B3AB-2841388CDA27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6CF9-9B75-4D98-9176-17050F61793F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15E7-89EC-4878-AA1D-D9FF1126C12C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6EF3-ECE7-425F-AEB4-88EA8DE512F9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8BB4-E9A7-4340-A417-BFA0C0504176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9197-0302-4F1A-8E5E-449A3E075FEA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08AD4-6A86-4C9E-95A1-A8552A67005B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>
              <a:solidFill>
                <a:srgbClr val="7030A0"/>
              </a:solidFill>
              <a:latin typeface="Bodoni MT" pitchFamily="18" charset="0"/>
            </a:endParaRPr>
          </a:p>
          <a:p>
            <a:pPr algn="ctr">
              <a:buNone/>
            </a:pPr>
            <a:endParaRPr lang="en-US" sz="3200" b="1" u="sng" dirty="0" smtClean="0">
              <a:solidFill>
                <a:srgbClr val="7030A0"/>
              </a:solidFill>
              <a:latin typeface="Bodoni MT" pitchFamily="18" charset="0"/>
            </a:endParaRPr>
          </a:p>
          <a:p>
            <a:pPr algn="ctr">
              <a:buNone/>
            </a:pPr>
            <a:r>
              <a:rPr lang="en-US" sz="3200" b="1" u="sng" dirty="0" smtClean="0">
                <a:solidFill>
                  <a:srgbClr val="7030A0"/>
                </a:solidFill>
                <a:latin typeface="Bodoni MT" pitchFamily="18" charset="0"/>
              </a:rPr>
              <a:t>SOLID STATE DRIVES</a:t>
            </a:r>
          </a:p>
          <a:p>
            <a:pPr algn="ctr">
              <a:buNone/>
            </a:pPr>
            <a:endParaRPr lang="en-US" sz="3200" b="1" dirty="0" smtClean="0">
              <a:solidFill>
                <a:srgbClr val="7030A0"/>
              </a:solidFill>
              <a:latin typeface="Bodoni MT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Bodoni MT" pitchFamily="18" charset="0"/>
              </a:rPr>
              <a:t>UNIT 4: SYNCHRONOUS MOTOR DRIVES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SELF CONTROL OF SM FED FROM SQUARE WAVE INVERTER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3000" contrast="36000"/>
          </a:blip>
          <a:srcRect/>
          <a:stretch>
            <a:fillRect/>
          </a:stretch>
        </p:blipFill>
        <p:spPr bwMode="auto">
          <a:xfrm>
            <a:off x="969188" y="1905000"/>
            <a:ext cx="7031812" cy="36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SELF CONTROL OF SM FED FROM PWM INVERTER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1000" contrast="40000"/>
          </a:blip>
          <a:srcRect/>
          <a:stretch>
            <a:fillRect/>
          </a:stretch>
        </p:blipFill>
        <p:spPr bwMode="auto">
          <a:xfrm>
            <a:off x="838201" y="1905001"/>
            <a:ext cx="74676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SM FED BY CHOPPER WITH INVERTER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9000" contrast="22000"/>
          </a:blip>
          <a:srcRect/>
          <a:stretch>
            <a:fillRect/>
          </a:stretch>
        </p:blipFill>
        <p:spPr bwMode="auto">
          <a:xfrm>
            <a:off x="990600" y="1143000"/>
            <a:ext cx="723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Non sinusoidal output voltage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Stator current has sharp peaks and is rich in harmonic content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Pulsating torque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Additional heating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CURRENT SOURCE INVERTER (CSI) FED SM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flux and torque of SM can be controlled by stator current control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CSI SM can be operated in leading </a:t>
            </a:r>
            <a:r>
              <a:rPr lang="en-US" dirty="0" err="1" smtClean="0">
                <a:solidFill>
                  <a:srgbClr val="002060"/>
                </a:solidFill>
              </a:rPr>
              <a:t>pf</a:t>
            </a:r>
            <a:r>
              <a:rPr lang="en-US" dirty="0" smtClean="0">
                <a:solidFill>
                  <a:srgbClr val="002060"/>
                </a:solidFill>
              </a:rPr>
              <a:t> and hence machine voltage can be used for commutation ( load commutation)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Voltage spikes in terminal voltage at the instant of commutation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Voltage spikes limited by damper winding and hence CSI fed SM always provided with damper winding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Four quadrant operation is simple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Speed range -  above 10% of base speed for load commutated 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-  zero t max speed for forced commutation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CSI WITH INDIVIDUAL COMMUTATION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1000" contrast="37000"/>
          </a:blip>
          <a:srcRect/>
          <a:stretch>
            <a:fillRect/>
          </a:stretch>
        </p:blipFill>
        <p:spPr bwMode="auto">
          <a:xfrm>
            <a:off x="914400" y="990600"/>
            <a:ext cx="7191812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Forced commutation circuitry is required only for the low speed( 0 t0 10 %)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Motor operated at UPF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Large inductance in DC link makes source current fed to inverter a constant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Each main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thyristor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has an auxiliary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thyristor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commutation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THIRD HARMONIC COMMUTATED ASCSI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1000" contrast="43000"/>
          </a:blip>
          <a:srcRect/>
          <a:stretch>
            <a:fillRect/>
          </a:stretch>
        </p:blipFill>
        <p:spPr bwMode="auto">
          <a:xfrm>
            <a:off x="533400" y="914400"/>
            <a:ext cx="814106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T7 and T8 are aux. </a:t>
            </a:r>
            <a:r>
              <a:rPr lang="en-US" sz="2000" dirty="0" err="1" smtClean="0">
                <a:solidFill>
                  <a:srgbClr val="C00000"/>
                </a:solidFill>
                <a:latin typeface="Arial Narrow" pitchFamily="34" charset="0"/>
              </a:rPr>
              <a:t>thyristors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 and C is the commutation capacitor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At low speed, voltage across the Capacitor is used to commutate the main </a:t>
            </a:r>
            <a:r>
              <a:rPr lang="en-US" sz="2000" dirty="0" err="1" smtClean="0">
                <a:solidFill>
                  <a:srgbClr val="C00000"/>
                </a:solidFill>
                <a:latin typeface="Arial Narrow" pitchFamily="34" charset="0"/>
              </a:rPr>
              <a:t>thyristor</a:t>
            </a:r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When the machine achieves the speed where load commutation is </a:t>
            </a:r>
            <a:r>
              <a:rPr lang="en-US" sz="2000" dirty="0" err="1" smtClean="0">
                <a:solidFill>
                  <a:srgbClr val="C00000"/>
                </a:solidFill>
                <a:latin typeface="Arial Narrow" pitchFamily="34" charset="0"/>
              </a:rPr>
              <a:t>applicale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, the fourth leg is cut off.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DC LINK CONTROL CURRENT INTERRUPTION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2000" contrast="21000"/>
          </a:blip>
          <a:srcRect/>
          <a:stretch>
            <a:fillRect/>
          </a:stretch>
        </p:blipFill>
        <p:spPr bwMode="auto">
          <a:xfrm>
            <a:off x="914401" y="990601"/>
            <a:ext cx="731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 speeds the DC link current is interrupted at the instant of commutation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During commutation 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line side converter operates in inversion mode 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RPS sends control signal to load side converter to block firing pulses to outgoing SCRs and to provide pulses to incoming SCRs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Polarity of DC link voltage changes and hence current decays to zero and is maintained for a time greater than the turn off time of SCR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Again the line side converter is operated in conversion mode and the sequence is repeated.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CYCLOCONVERTER FED SM (SELF CONTROL)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8000" contrast="38000"/>
          </a:blip>
          <a:srcRect/>
          <a:stretch>
            <a:fillRect/>
          </a:stretch>
        </p:blipFill>
        <p:spPr bwMode="auto">
          <a:xfrm>
            <a:off x="533400" y="1143000"/>
            <a:ext cx="81533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MICROPROCESSOR BASED CONTROL OF SYNCHRONOUS MOTOR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 contrast="43000"/>
          </a:blip>
          <a:srcRect/>
          <a:stretch>
            <a:fillRect/>
          </a:stretch>
        </p:blipFill>
        <p:spPr bwMode="auto">
          <a:xfrm>
            <a:off x="685800" y="9144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MOTOR POWER FACTOR CONTROL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5000" contrast="46000"/>
          </a:blip>
          <a:srcRect/>
          <a:stretch>
            <a:fillRect/>
          </a:stretch>
        </p:blipFill>
        <p:spPr bwMode="auto">
          <a:xfrm>
            <a:off x="1219200" y="990600"/>
            <a:ext cx="670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91900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Motor must have wound field rotor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By varying field current motor power factor can be varied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Power factor calculator receives voltage and current feedback signals and calculates </a:t>
            </a:r>
            <a:r>
              <a:rPr lang="en-US" sz="2000" dirty="0" err="1" smtClean="0"/>
              <a:t>pf</a:t>
            </a:r>
            <a:r>
              <a:rPr lang="en-US" sz="2000" dirty="0" smtClean="0"/>
              <a:t> of motor.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28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  <a:t>CLASSIFICATION OF SYNCHRONOUS MOTOR</a:t>
            </a:r>
          </a:p>
          <a:p>
            <a:pPr algn="ctr">
              <a:buNone/>
            </a:pPr>
            <a:endParaRPr lang="en-US" dirty="0" smtClean="0"/>
          </a:p>
          <a:p>
            <a:pPr lvl="0"/>
            <a:r>
              <a:rPr lang="en-US" sz="2400" dirty="0" smtClean="0"/>
              <a:t>Wound field motor</a:t>
            </a:r>
          </a:p>
          <a:p>
            <a:pPr lvl="1"/>
            <a:r>
              <a:rPr lang="en-US" sz="2400" dirty="0" smtClean="0"/>
              <a:t>Cylindrical rotor wound field motor</a:t>
            </a:r>
          </a:p>
          <a:p>
            <a:pPr lvl="1"/>
            <a:r>
              <a:rPr lang="en-US" sz="2400" dirty="0" smtClean="0"/>
              <a:t>Salient pole rotor wound field motor</a:t>
            </a:r>
          </a:p>
          <a:p>
            <a:pPr lvl="1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Permanent magnet motor</a:t>
            </a:r>
          </a:p>
          <a:p>
            <a:pPr lvl="1"/>
            <a:r>
              <a:rPr lang="en-US" sz="2400" dirty="0" smtClean="0"/>
              <a:t>Surface mounted PM motor</a:t>
            </a:r>
          </a:p>
          <a:p>
            <a:pPr lvl="1"/>
            <a:r>
              <a:rPr lang="en-US" sz="2400" dirty="0" smtClean="0"/>
              <a:t>Interior or buried PM motor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Synchronous reluctance motor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Hysteresis motor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</a:rPr>
              <a:t>CONSTANT MARGINAL ANGLE CONTROL</a:t>
            </a:r>
            <a:endParaRPr lang="en-US" sz="28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4000" contrast="44000"/>
          </a:blip>
          <a:srcRect/>
          <a:stretch>
            <a:fillRect/>
          </a:stretch>
        </p:blipFill>
        <p:spPr bwMode="auto">
          <a:xfrm>
            <a:off x="609600" y="685800"/>
            <a:ext cx="78486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PERMANENT MAGNET SYNCHRONOUS MOTOR DRIVES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2000" contrast="29000"/>
          </a:blip>
          <a:srcRect/>
          <a:stretch>
            <a:fillRect/>
          </a:stretch>
        </p:blipFill>
        <p:spPr bwMode="auto">
          <a:xfrm>
            <a:off x="1570514" y="1676400"/>
            <a:ext cx="5820886" cy="37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990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CIRCUIT AND VECTOR DIAGRAMS: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5000" contrast="37000"/>
          </a:blip>
          <a:srcRect/>
          <a:stretch>
            <a:fillRect/>
          </a:stretch>
        </p:blipFill>
        <p:spPr bwMode="auto">
          <a:xfrm>
            <a:off x="1219200" y="1066800"/>
            <a:ext cx="66413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VSI FED SINUSOIDAL PMAC MOTOR DRIVE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28000"/>
          </a:blip>
          <a:srcRect/>
          <a:stretch>
            <a:fillRect/>
          </a:stretch>
        </p:blipFill>
        <p:spPr bwMode="auto">
          <a:xfrm>
            <a:off x="2209800" y="2286000"/>
            <a:ext cx="4290424" cy="30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TRAPEZOIDAL PMAC MOTOR DRIVE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sectional view: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18000"/>
          </a:blip>
          <a:srcRect/>
          <a:stretch>
            <a:fillRect/>
          </a:stretch>
        </p:blipFill>
        <p:spPr bwMode="auto">
          <a:xfrm>
            <a:off x="838200" y="990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VSI FED TRAPEZOIDAL PMAC MOTOR DRIVE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8000" contrast="38000"/>
          </a:blip>
          <a:srcRect/>
          <a:stretch>
            <a:fillRect/>
          </a:stretch>
        </p:blipFill>
        <p:spPr bwMode="auto">
          <a:xfrm>
            <a:off x="2286000" y="609600"/>
            <a:ext cx="441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VSI FED TRAPEZOIDAL PMAC MOTOR DRIVE (Cont..)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14000"/>
          </a:blip>
          <a:srcRect/>
          <a:stretch>
            <a:fillRect/>
          </a:stretch>
        </p:blipFill>
        <p:spPr bwMode="auto">
          <a:xfrm>
            <a:off x="914400" y="8382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VECTOR CONTROL OF SYNCHRONOUS MOTOR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 contrast="39000"/>
          </a:blip>
          <a:srcRect/>
          <a:stretch>
            <a:fillRect/>
          </a:stretch>
        </p:blipFill>
        <p:spPr bwMode="auto">
          <a:xfrm>
            <a:off x="1371600" y="1676400"/>
            <a:ext cx="6387439" cy="30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4000"/>
          </a:blip>
          <a:srcRect/>
          <a:stretch>
            <a:fillRect/>
          </a:stretch>
        </p:blipFill>
        <p:spPr bwMode="auto">
          <a:xfrm>
            <a:off x="1600200" y="1447800"/>
            <a:ext cx="6398052" cy="344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VECTOR CONTROL OF SYNCHRONOUS MOTOR (Cont.)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 contrast="43000"/>
          </a:blip>
          <a:srcRect/>
          <a:stretch>
            <a:fillRect/>
          </a:stretch>
        </p:blipFill>
        <p:spPr bwMode="auto">
          <a:xfrm>
            <a:off x="1066801" y="609600"/>
            <a:ext cx="687019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</a:rPr>
              <a:t>BLOCK DIAGRAM OF VECTOR CONTROL OF BLPM SNW MOTOR (Cont.)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 contrast="21000"/>
          </a:blip>
          <a:srcRect/>
          <a:stretch>
            <a:fillRect/>
          </a:stretch>
        </p:blipFill>
        <p:spPr bwMode="auto">
          <a:xfrm>
            <a:off x="1447800" y="2133600"/>
            <a:ext cx="6324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SEPARATE CONTROLLED SYNCHRONOUS MOTOR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SELF CONTROLLED SYNCHRONOUS MOTOR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 contrast="11000"/>
          </a:blip>
          <a:srcRect/>
          <a:stretch>
            <a:fillRect/>
          </a:stretch>
        </p:blipFill>
        <p:spPr bwMode="auto">
          <a:xfrm>
            <a:off x="2133600" y="2286000"/>
            <a:ext cx="4419600" cy="233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6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between self &amp; separately controlled synchronous Motor drives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81200"/>
          <a:ext cx="8686802" cy="327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481"/>
                <a:gridCol w="3896883"/>
                <a:gridCol w="4140438"/>
              </a:tblGrid>
              <a:tr h="7033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Sl. 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Separate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control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Self control</a:t>
                      </a:r>
                    </a:p>
                  </a:txBody>
                  <a:tcPr marL="68580" marR="68580" marT="0" marB="0"/>
                </a:tc>
              </a:tr>
              <a:tr h="537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Hunting oscillations are present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Hunting is eliminated</a:t>
                      </a:r>
                    </a:p>
                  </a:txBody>
                  <a:tcPr marL="68580" marR="68580" marT="0" marB="0"/>
                </a:tc>
              </a:tr>
              <a:tr h="537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Damper winding is required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No need of  a damper winding</a:t>
                      </a:r>
                    </a:p>
                  </a:txBody>
                  <a:tcPr marL="68580" marR="68580" marT="0" marB="0"/>
                </a:tc>
              </a:tr>
              <a:tr h="7950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Stator supply frequency is controlled from an independent oscillator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No need of independent oscillator for frequency adjustment.</a:t>
                      </a:r>
                    </a:p>
                  </a:txBody>
                  <a:tcPr marL="68580" marR="68580" marT="0" marB="0"/>
                </a:tc>
              </a:tr>
              <a:tr h="7033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Multiple no.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machines can be controlled.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Single machine is controlled.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CONTROLLED SM DRIVE EMPLOYING LOAD COMMUTATED THYRISTOR INVERTER</a:t>
            </a:r>
            <a:endParaRPr lang="en-US" sz="2400" b="1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4000" contrast="46000"/>
          </a:blip>
          <a:srcRect/>
          <a:stretch>
            <a:fillRect/>
          </a:stretch>
        </p:blipFill>
        <p:spPr bwMode="auto">
          <a:xfrm>
            <a:off x="1371600" y="2380593"/>
            <a:ext cx="6400800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VOLTAGE SOURCE INVERTER (VSI) FED SM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Three ways of producing VVVF supply using VSI:</a:t>
            </a:r>
          </a:p>
          <a:p>
            <a:pPr marL="342900" indent="-342900">
              <a:buNone/>
            </a:pPr>
            <a:endParaRPr lang="en-US" sz="2000" dirty="0" smtClean="0"/>
          </a:p>
          <a:p>
            <a:pPr marL="342900" indent="-342900">
              <a:buNone/>
            </a:pPr>
            <a:endParaRPr lang="en-US" sz="2000" dirty="0" smtClean="0"/>
          </a:p>
          <a:p>
            <a:pPr marL="342900" indent="-342900">
              <a:buNone/>
            </a:pPr>
            <a:r>
              <a:rPr lang="en-US" sz="2000" dirty="0" smtClean="0"/>
              <a:t>1.   Square wave inverters</a:t>
            </a:r>
          </a:p>
          <a:p>
            <a:pPr marL="342900" indent="-342900">
              <a:buNone/>
            </a:pPr>
            <a:endParaRPr lang="en-US" sz="2000" dirty="0" smtClean="0"/>
          </a:p>
          <a:p>
            <a:pPr marL="342900" indent="-342900">
              <a:buAutoNum type="arabicPeriod" startAt="2"/>
            </a:pPr>
            <a:r>
              <a:rPr lang="en-US" sz="2000" dirty="0" smtClean="0"/>
              <a:t>PWM inverters</a:t>
            </a:r>
          </a:p>
          <a:p>
            <a:pPr marL="342900" indent="-342900">
              <a:buAutoNum type="arabicPeriod" startAt="2"/>
            </a:pPr>
            <a:endParaRPr lang="en-US" sz="2000" dirty="0" smtClean="0"/>
          </a:p>
          <a:p>
            <a:pPr marL="457200" indent="-457200">
              <a:buAutoNum type="arabicPeriod" startAt="3"/>
            </a:pPr>
            <a:r>
              <a:rPr lang="en-US" sz="2000" dirty="0" smtClean="0"/>
              <a:t>Chopper with square wave inverters</a:t>
            </a:r>
          </a:p>
          <a:p>
            <a:pPr marL="457200" indent="-457200">
              <a:buAutoNum type="arabicPeriod" startAt="3"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In all the cases the SM can be operated either in </a:t>
            </a:r>
            <a:r>
              <a:rPr lang="en-US" sz="2000" dirty="0" smtClean="0">
                <a:solidFill>
                  <a:srgbClr val="FF0000"/>
                </a:solidFill>
              </a:rPr>
              <a:t>self or separate </a:t>
            </a:r>
            <a:r>
              <a:rPr lang="en-US" sz="2000" dirty="0" smtClean="0"/>
              <a:t>controlled mode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SEPARATE CONTROL OF SM FED FROM SQUARE WAVE INVERTER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7000" contrast="36000"/>
          </a:blip>
          <a:srcRect/>
          <a:stretch>
            <a:fillRect/>
          </a:stretch>
        </p:blipFill>
        <p:spPr bwMode="auto">
          <a:xfrm>
            <a:off x="685628" y="1066800"/>
            <a:ext cx="76201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Medium to high speed applications.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Output is a square wave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Variable DC link voltage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Commutation is difficult at low speeds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SEPARATE CONTROL OF SM FED FROM PWM INVERTER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1000" contrast="38000"/>
          </a:blip>
          <a:srcRect/>
          <a:stretch>
            <a:fillRect/>
          </a:stretch>
        </p:blipFill>
        <p:spPr bwMode="auto">
          <a:xfrm>
            <a:off x="762000" y="990600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Voltage control within the inverter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DC link voltage is constant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Wide range of speed applications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698</Words>
  <Application>Microsoft Office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SEPARATE CONTROLLED SYNCHRONOUS MOTOR</vt:lpstr>
      <vt:lpstr>SELF CONTROLLED SYNCHRONOUS MOTOR</vt:lpstr>
      <vt:lpstr>                    Comparison between self &amp; separately controlled synchronous Motor drives                                                        </vt:lpstr>
      <vt:lpstr>SELF CONTROLLED SM DRIVE EMPLOYING LOAD COMMUTATED THYRISTOR INVERTER</vt:lpstr>
      <vt:lpstr>VOLTAGE SOURCE INVERTER (VSI) FED SM</vt:lpstr>
      <vt:lpstr>SEPARATE CONTROL OF SM FED FROM SQUARE WAVE INVERTER</vt:lpstr>
      <vt:lpstr>SEPARATE CONTROL OF SM FED FROM PWM INVERTER</vt:lpstr>
      <vt:lpstr>SELF CONTROL OF SM FED FROM SQUARE WAVE INVERTER</vt:lpstr>
      <vt:lpstr>SELF CONTROL OF SM FED FROM PWM INVERTER</vt:lpstr>
      <vt:lpstr>SM FED BY CHOPPER WITH INVERTER</vt:lpstr>
      <vt:lpstr>CURRENT SOURCE INVERTER (CSI) FED SM</vt:lpstr>
      <vt:lpstr>CSI WITH INDIVIDUAL COMMUTATION</vt:lpstr>
      <vt:lpstr>THIRD HARMONIC COMMUTATED ASCSI</vt:lpstr>
      <vt:lpstr>DC LINK CONTROL CURRENT INTERRUPTION</vt:lpstr>
      <vt:lpstr>CYCLOCONVERTER FED SM (SELF CONTROL)</vt:lpstr>
      <vt:lpstr>MICROPROCESSOR BASED CONTROL OF SYNCHRONOUS MOTOR</vt:lpstr>
      <vt:lpstr>MOTOR POWER FACTOR CONTROL</vt:lpstr>
      <vt:lpstr>CONSTANT MARGINAL ANGLE CONTROL</vt:lpstr>
      <vt:lpstr>PERMANENT MAGNET SYNCHRONOUS MOTOR DRIVES</vt:lpstr>
      <vt:lpstr>VSI FED SINUSOIDAL PMAC MOTOR DRIVE</vt:lpstr>
      <vt:lpstr>TRAPEZOIDAL PMAC MOTOR DRIVE</vt:lpstr>
      <vt:lpstr>VSI FED TRAPEZOIDAL PMAC MOTOR DRIVE</vt:lpstr>
      <vt:lpstr>VSI FED TRAPEZOIDAL PMAC MOTOR DRIVE (Cont..)</vt:lpstr>
      <vt:lpstr>Slide 26</vt:lpstr>
      <vt:lpstr>VECTOR CONTROL OF SYNCHRONOUS MOTOR</vt:lpstr>
      <vt:lpstr>VECTOR CONTROL OF SYNCHRONOUS MOTOR (Cont.)</vt:lpstr>
      <vt:lpstr>BLOCK DIAGRAM OF VECTOR CONTROL OF BLPM SNW MOTOR (Cont.)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Comparison between self &amp; separately controlled synchronous Motor drives                                                        </dc:title>
  <dc:creator>admin</dc:creator>
  <cp:lastModifiedBy>EEE_DEPT</cp:lastModifiedBy>
  <cp:revision>54</cp:revision>
  <dcterms:created xsi:type="dcterms:W3CDTF">2006-08-16T00:00:00Z</dcterms:created>
  <dcterms:modified xsi:type="dcterms:W3CDTF">2013-08-23T06:40:56Z</dcterms:modified>
</cp:coreProperties>
</file>