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9" r:id="rId18"/>
    <p:sldId id="291" r:id="rId19"/>
    <p:sldId id="290" r:id="rId20"/>
    <p:sldId id="296" r:id="rId21"/>
    <p:sldId id="297" r:id="rId22"/>
    <p:sldId id="298" r:id="rId23"/>
    <p:sldId id="299" r:id="rId24"/>
    <p:sldId id="300" r:id="rId25"/>
    <p:sldId id="301" r:id="rId26"/>
    <p:sldId id="295" r:id="rId27"/>
    <p:sldId id="302" r:id="rId28"/>
    <p:sldId id="315" r:id="rId29"/>
    <p:sldId id="316" r:id="rId30"/>
    <p:sldId id="317" r:id="rId31"/>
    <p:sldId id="318" r:id="rId32"/>
    <p:sldId id="319" r:id="rId33"/>
    <p:sldId id="320" r:id="rId34"/>
    <p:sldId id="321" r:id="rId35"/>
    <p:sldId id="32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280" r:id="rId49"/>
    <p:sldId id="281" r:id="rId50"/>
    <p:sldId id="282" r:id="rId51"/>
    <p:sldId id="283" r:id="rId52"/>
    <p:sldId id="284"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3099D5-6A00-4D74-9DBF-029DCB03F385}" type="datetimeFigureOut">
              <a:rPr lang="en-US" smtClean="0"/>
              <a:pPr/>
              <a:t>8/19/2012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372D87-3666-41BB-ADCA-F6BF538219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372D87-3666-41BB-ADCA-F6BF5382193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372D87-3666-41BB-ADCA-F6BF5382193E}"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9B603A-4B38-4031-BC23-51530CFFF886}" type="datetime1">
              <a:rPr lang="en-US" smtClean="0"/>
              <a:pPr/>
              <a:t>8/19/2012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V.MOHAN,  HOD/EEE,  EGSPEC.</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C0C52A-13DE-4FCC-9F90-D549A207FACC}" type="datetime1">
              <a:rPr lang="en-US" smtClean="0"/>
              <a:pPr/>
              <a:t>8/19/2012</a:t>
            </a:fld>
            <a:endParaRPr lang="en-US"/>
          </a:p>
        </p:txBody>
      </p:sp>
      <p:sp>
        <p:nvSpPr>
          <p:cNvPr id="5" name="Footer Placeholder 4"/>
          <p:cNvSpPr>
            <a:spLocks noGrp="1"/>
          </p:cNvSpPr>
          <p:nvPr>
            <p:ph type="ftr" sz="quarter" idx="11"/>
          </p:nvPr>
        </p:nvSpPr>
        <p:spPr/>
        <p:txBody>
          <a:bodyPr/>
          <a:lstStyle>
            <a:extLst/>
          </a:lstStyle>
          <a:p>
            <a:r>
              <a:rPr lang="en-US" smtClean="0"/>
              <a:t>V.MOHAN,  HOD/EEE,  EGSPEC.</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415049-14B7-4DBE-AD34-91EB328E57EF}" type="datetime1">
              <a:rPr lang="en-US" smtClean="0"/>
              <a:pPr/>
              <a:t>8/19/2012</a:t>
            </a:fld>
            <a:endParaRPr lang="en-US"/>
          </a:p>
        </p:txBody>
      </p:sp>
      <p:sp>
        <p:nvSpPr>
          <p:cNvPr id="5" name="Footer Placeholder 4"/>
          <p:cNvSpPr>
            <a:spLocks noGrp="1"/>
          </p:cNvSpPr>
          <p:nvPr>
            <p:ph type="ftr" sz="quarter" idx="11"/>
          </p:nvPr>
        </p:nvSpPr>
        <p:spPr/>
        <p:txBody>
          <a:bodyPr/>
          <a:lstStyle>
            <a:extLst/>
          </a:lstStyle>
          <a:p>
            <a:r>
              <a:rPr lang="en-US" smtClean="0"/>
              <a:t>V.MOHAN,  HOD/EEE,  EGSPEC.</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A97977-B3E9-4138-9A33-F80496266B18}" type="datetime1">
              <a:rPr lang="en-US" smtClean="0"/>
              <a:pPr/>
              <a:t>8/19/2012</a:t>
            </a:fld>
            <a:endParaRPr lang="en-US"/>
          </a:p>
        </p:txBody>
      </p:sp>
      <p:sp>
        <p:nvSpPr>
          <p:cNvPr id="5" name="Footer Placeholder 4"/>
          <p:cNvSpPr>
            <a:spLocks noGrp="1"/>
          </p:cNvSpPr>
          <p:nvPr>
            <p:ph type="ftr" sz="quarter" idx="11"/>
          </p:nvPr>
        </p:nvSpPr>
        <p:spPr/>
        <p:txBody>
          <a:bodyPr/>
          <a:lstStyle>
            <a:extLst/>
          </a:lstStyle>
          <a:p>
            <a:r>
              <a:rPr lang="en-US" smtClean="0"/>
              <a:t>V.MOHAN,  HOD/EEE,  EGSPEC.</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77D4E8-ED85-48F6-8E53-B6322999989C}" type="datetime1">
              <a:rPr lang="en-US" smtClean="0"/>
              <a:pPr/>
              <a:t>8/19/2012</a:t>
            </a:fld>
            <a:endParaRPr lang="en-US"/>
          </a:p>
        </p:txBody>
      </p:sp>
      <p:sp>
        <p:nvSpPr>
          <p:cNvPr id="5" name="Footer Placeholder 4"/>
          <p:cNvSpPr>
            <a:spLocks noGrp="1"/>
          </p:cNvSpPr>
          <p:nvPr>
            <p:ph type="ftr" sz="quarter" idx="11"/>
          </p:nvPr>
        </p:nvSpPr>
        <p:spPr/>
        <p:txBody>
          <a:bodyPr/>
          <a:lstStyle>
            <a:extLst/>
          </a:lstStyle>
          <a:p>
            <a:r>
              <a:rPr lang="en-US" smtClean="0"/>
              <a:t>V.MOHAN,  HOD/EEE,  EGSPEC.</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5B70AF-08EB-424A-B879-6E048E87FCD2}" type="datetime1">
              <a:rPr lang="en-US" smtClean="0"/>
              <a:pPr/>
              <a:t>8/19/2012</a:t>
            </a:fld>
            <a:endParaRPr lang="en-US"/>
          </a:p>
        </p:txBody>
      </p:sp>
      <p:sp>
        <p:nvSpPr>
          <p:cNvPr id="6" name="Footer Placeholder 5"/>
          <p:cNvSpPr>
            <a:spLocks noGrp="1"/>
          </p:cNvSpPr>
          <p:nvPr>
            <p:ph type="ftr" sz="quarter" idx="11"/>
          </p:nvPr>
        </p:nvSpPr>
        <p:spPr/>
        <p:txBody>
          <a:bodyPr/>
          <a:lstStyle>
            <a:extLst/>
          </a:lstStyle>
          <a:p>
            <a:r>
              <a:rPr lang="en-US" smtClean="0"/>
              <a:t>V.MOHAN,  HOD/EEE,  EGSPEC.</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0A0CD9-71A6-4D48-80E6-B01E8FE48484}" type="datetime1">
              <a:rPr lang="en-US" smtClean="0"/>
              <a:pPr/>
              <a:t>8/19/2012</a:t>
            </a:fld>
            <a:endParaRPr lang="en-US"/>
          </a:p>
        </p:txBody>
      </p:sp>
      <p:sp>
        <p:nvSpPr>
          <p:cNvPr id="8" name="Footer Placeholder 7"/>
          <p:cNvSpPr>
            <a:spLocks noGrp="1"/>
          </p:cNvSpPr>
          <p:nvPr>
            <p:ph type="ftr" sz="quarter" idx="11"/>
          </p:nvPr>
        </p:nvSpPr>
        <p:spPr/>
        <p:txBody>
          <a:bodyPr/>
          <a:lstStyle>
            <a:extLst/>
          </a:lstStyle>
          <a:p>
            <a:r>
              <a:rPr lang="en-US" smtClean="0"/>
              <a:t>V.MOHAN,  HOD/EEE,  EGSPEC.</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7DE3B79-66E4-4311-8F44-6CE38ACCFE13}" type="datetime1">
              <a:rPr lang="en-US" smtClean="0"/>
              <a:pPr/>
              <a:t>8/19/2012</a:t>
            </a:fld>
            <a:endParaRPr lang="en-US"/>
          </a:p>
        </p:txBody>
      </p:sp>
      <p:sp>
        <p:nvSpPr>
          <p:cNvPr id="4" name="Footer Placeholder 3"/>
          <p:cNvSpPr>
            <a:spLocks noGrp="1"/>
          </p:cNvSpPr>
          <p:nvPr>
            <p:ph type="ftr" sz="quarter" idx="11"/>
          </p:nvPr>
        </p:nvSpPr>
        <p:spPr/>
        <p:txBody>
          <a:bodyPr/>
          <a:lstStyle>
            <a:extLst/>
          </a:lstStyle>
          <a:p>
            <a:r>
              <a:rPr lang="en-US" smtClean="0"/>
              <a:t>V.MOHAN,  HOD/EEE,  EGSPEC.</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ACD86C-863D-40F5-AA70-3DCFB66DC77E}" type="datetime1">
              <a:rPr lang="en-US" smtClean="0"/>
              <a:pPr/>
              <a:t>8/19/2012</a:t>
            </a:fld>
            <a:endParaRPr lang="en-US"/>
          </a:p>
        </p:txBody>
      </p:sp>
      <p:sp>
        <p:nvSpPr>
          <p:cNvPr id="3" name="Footer Placeholder 2"/>
          <p:cNvSpPr>
            <a:spLocks noGrp="1"/>
          </p:cNvSpPr>
          <p:nvPr>
            <p:ph type="ftr" sz="quarter" idx="11"/>
          </p:nvPr>
        </p:nvSpPr>
        <p:spPr/>
        <p:txBody>
          <a:bodyPr/>
          <a:lstStyle>
            <a:extLst/>
          </a:lstStyle>
          <a:p>
            <a:r>
              <a:rPr lang="en-US" smtClean="0"/>
              <a:t>V.MOHAN,  HOD/EEE,  EGSPEC.</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18ACF4-9FCA-40E6-803D-CFBBFB138567}" type="datetime1">
              <a:rPr lang="en-US" smtClean="0"/>
              <a:pPr/>
              <a:t>8/19/2012</a:t>
            </a:fld>
            <a:endParaRPr lang="en-US"/>
          </a:p>
        </p:txBody>
      </p:sp>
      <p:sp>
        <p:nvSpPr>
          <p:cNvPr id="6" name="Footer Placeholder 5"/>
          <p:cNvSpPr>
            <a:spLocks noGrp="1"/>
          </p:cNvSpPr>
          <p:nvPr>
            <p:ph type="ftr" sz="quarter" idx="11"/>
          </p:nvPr>
        </p:nvSpPr>
        <p:spPr/>
        <p:txBody>
          <a:bodyPr/>
          <a:lstStyle>
            <a:extLst/>
          </a:lstStyle>
          <a:p>
            <a:r>
              <a:rPr lang="en-US" smtClean="0"/>
              <a:t>V.MOHAN,  HOD/EEE,  EGSPEC.</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4BFB7B-1817-46E6-8BD0-97BBE8202ABB}" type="datetime1">
              <a:rPr lang="en-US" smtClean="0"/>
              <a:pPr/>
              <a:t>8/19/2012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V.MOHAN,  HOD/EEE,  EGSPEC.</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64062E9-30DD-4B10-BC9D-1D3AE582889F}" type="datetime1">
              <a:rPr lang="en-US" smtClean="0"/>
              <a:pPr/>
              <a:t>8/19/2012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V.MOHAN,  HOD/EEE,  EGSPEC.</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d"/>
  </p:transition>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bin"/><Relationship Id="rId5" Type="http://schemas.openxmlformats.org/officeDocument/2006/relationships/image" Target="../media/image40.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9.jpeg"/><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3.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9.jpe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a:bodyPr>
          <a:lstStyle/>
          <a:p>
            <a:r>
              <a:rPr lang="en-US" u="sng" dirty="0" smtClean="0">
                <a:solidFill>
                  <a:srgbClr val="0070C0"/>
                </a:solidFill>
              </a:rPr>
              <a:t>CONVERTER AND CHOPPER FED DC DRIVES</a:t>
            </a:r>
          </a:p>
          <a:p>
            <a:pPr>
              <a:buNone/>
            </a:pPr>
            <a:r>
              <a:rPr lang="en-US" b="1" dirty="0" smtClean="0"/>
              <a:t>					</a:t>
            </a:r>
            <a:endParaRPr lang="en-US" dirty="0" smtClean="0"/>
          </a:p>
          <a:p>
            <a:r>
              <a:rPr lang="en-US" dirty="0" smtClean="0">
                <a:solidFill>
                  <a:srgbClr val="002060"/>
                </a:solidFill>
              </a:rPr>
              <a:t>Steady state and transient analysis of the single and three phase fully controlled converter fed separately excited D.C motor drive – Continuous and discontinuous conduction mode </a:t>
            </a:r>
          </a:p>
          <a:p>
            <a:endParaRPr lang="en-US" dirty="0" smtClean="0">
              <a:solidFill>
                <a:srgbClr val="002060"/>
              </a:solidFill>
            </a:endParaRPr>
          </a:p>
          <a:p>
            <a:r>
              <a:rPr lang="en-US" dirty="0" smtClean="0">
                <a:solidFill>
                  <a:srgbClr val="002060"/>
                </a:solidFill>
              </a:rPr>
              <a:t>Multi quadrant operation – Converter control </a:t>
            </a:r>
          </a:p>
          <a:p>
            <a:pPr>
              <a:buNone/>
            </a:pPr>
            <a:endParaRPr lang="en-US" dirty="0" smtClean="0">
              <a:solidFill>
                <a:srgbClr val="002060"/>
              </a:solidFill>
            </a:endParaRPr>
          </a:p>
          <a:p>
            <a:r>
              <a:rPr lang="en-US" dirty="0" smtClean="0">
                <a:solidFill>
                  <a:srgbClr val="002060"/>
                </a:solidFill>
              </a:rPr>
              <a:t>Chopper-fed D.C drive – Steady state analysis </a:t>
            </a:r>
          </a:p>
          <a:p>
            <a:endParaRPr lang="en-US" dirty="0" smtClean="0">
              <a:solidFill>
                <a:srgbClr val="002060"/>
              </a:solidFill>
            </a:endParaRPr>
          </a:p>
          <a:p>
            <a:r>
              <a:rPr lang="en-US" dirty="0" smtClean="0">
                <a:solidFill>
                  <a:srgbClr val="002060"/>
                </a:solidFill>
              </a:rPr>
              <a:t>Block diagram of closed loop dc drive.</a:t>
            </a: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p:txBody>
      </p:sp>
      <p:sp>
        <p:nvSpPr>
          <p:cNvPr id="2" name="Title 1"/>
          <p:cNvSpPr>
            <a:spLocks noGrp="1"/>
          </p:cNvSpPr>
          <p:nvPr>
            <p:ph type="title"/>
          </p:nvPr>
        </p:nvSpPr>
        <p:spPr>
          <a:xfrm>
            <a:off x="457200" y="274638"/>
            <a:ext cx="8229600" cy="792162"/>
          </a:xfrm>
        </p:spPr>
        <p:txBody>
          <a:bodyPr>
            <a:normAutofit/>
          </a:bodyPr>
          <a:lstStyle/>
          <a:p>
            <a:pPr algn="ctr"/>
            <a:r>
              <a:rPr lang="en-US" dirty="0" smtClean="0">
                <a:solidFill>
                  <a:srgbClr val="FF0000"/>
                </a:solidFill>
              </a:rPr>
              <a:t>UNIT 2</a:t>
            </a:r>
            <a:endParaRPr lang="en-US" dirty="0">
              <a:solidFill>
                <a:srgbClr val="FF0000"/>
              </a:solidFill>
            </a:endParaRPr>
          </a:p>
        </p:txBody>
      </p:sp>
      <p:sp>
        <p:nvSpPr>
          <p:cNvPr id="4" name="Date Placeholder 3"/>
          <p:cNvSpPr>
            <a:spLocks noGrp="1"/>
          </p:cNvSpPr>
          <p:nvPr>
            <p:ph type="dt" sz="half" idx="10"/>
          </p:nvPr>
        </p:nvSpPr>
        <p:spPr/>
        <p:txBody>
          <a:bodyPr/>
          <a:lstStyle/>
          <a:p>
            <a:fld id="{B4D512C9-4E62-4AF4-A479-D02AB06F19FF}"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Grp="1" noChangeAspect="1" noChangeArrowheads="1"/>
          </p:cNvPicPr>
          <p:nvPr>
            <p:ph idx="1"/>
          </p:nvPr>
        </p:nvPicPr>
        <p:blipFill>
          <a:blip r:embed="rId2"/>
          <a:srcRect/>
          <a:stretch>
            <a:fillRect/>
          </a:stretch>
        </p:blipFill>
        <p:spPr bwMode="auto">
          <a:xfrm>
            <a:off x="1078200" y="1066800"/>
            <a:ext cx="6617999" cy="40386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ormAutofit fontScale="90000"/>
          </a:bodyPr>
          <a:lstStyle/>
          <a:p>
            <a:pPr algn="ctr"/>
            <a:r>
              <a:rPr lang="en-US" sz="2700" dirty="0" smtClean="0">
                <a:solidFill>
                  <a:srgbClr val="C00000"/>
                </a:solidFill>
              </a:rPr>
              <a:t>Equivalent circuit of regenerative braking mode</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B4CAFA63-36C3-4A0A-BC10-2F3C6737CA95}"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Grp="1" noChangeAspect="1" noChangeArrowheads="1"/>
          </p:cNvPicPr>
          <p:nvPr>
            <p:ph idx="1"/>
          </p:nvPr>
        </p:nvPicPr>
        <p:blipFill>
          <a:blip r:embed="rId2"/>
          <a:srcRect/>
          <a:stretch>
            <a:fillRect/>
          </a:stretch>
        </p:blipFill>
        <p:spPr bwMode="auto">
          <a:xfrm>
            <a:off x="990600" y="1"/>
            <a:ext cx="7315200" cy="2819400"/>
          </a:xfrm>
          <a:prstGeom prst="rect">
            <a:avLst/>
          </a:prstGeom>
          <a:noFill/>
          <a:ln w="9525">
            <a:noFill/>
            <a:miter lim="800000"/>
            <a:headEnd/>
            <a:tailEnd/>
          </a:ln>
          <a:effectLst/>
        </p:spPr>
      </p:pic>
      <p:pic>
        <p:nvPicPr>
          <p:cNvPr id="25602" name="Picture 2"/>
          <p:cNvPicPr>
            <a:picLocks noChangeAspect="1" noChangeArrowheads="1"/>
          </p:cNvPicPr>
          <p:nvPr/>
        </p:nvPicPr>
        <p:blipFill>
          <a:blip r:embed="rId3"/>
          <a:srcRect/>
          <a:stretch>
            <a:fillRect/>
          </a:stretch>
        </p:blipFill>
        <p:spPr bwMode="auto">
          <a:xfrm>
            <a:off x="990600" y="2895600"/>
            <a:ext cx="7315200" cy="3048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6CE092FA-8714-4992-A1D9-08E358A21C8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Grp="1" noChangeAspect="1" noChangeArrowheads="1"/>
          </p:cNvPicPr>
          <p:nvPr>
            <p:ph idx="1"/>
          </p:nvPr>
        </p:nvPicPr>
        <p:blipFill>
          <a:blip r:embed="rId2"/>
          <a:srcRect/>
          <a:stretch>
            <a:fillRect/>
          </a:stretch>
        </p:blipFill>
        <p:spPr bwMode="auto">
          <a:xfrm>
            <a:off x="1905000" y="1447801"/>
            <a:ext cx="5105400" cy="38862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ctr"/>
            <a:r>
              <a:rPr lang="en-US" sz="2400" dirty="0" smtClean="0">
                <a:solidFill>
                  <a:srgbClr val="C00000"/>
                </a:solidFill>
              </a:rPr>
              <a:t>Output voltage Verses firing angle for full converter with RLE load</a:t>
            </a:r>
            <a:br>
              <a:rPr lang="en-US" sz="2400" dirty="0" smtClean="0">
                <a:solidFill>
                  <a:srgbClr val="C00000"/>
                </a:solidFill>
              </a:rPr>
            </a:br>
            <a:endParaRPr lang="en-US" sz="2400" dirty="0">
              <a:solidFill>
                <a:srgbClr val="C00000"/>
              </a:solidFill>
            </a:endParaRPr>
          </a:p>
        </p:txBody>
      </p:sp>
      <p:sp>
        <p:nvSpPr>
          <p:cNvPr id="4" name="Date Placeholder 3"/>
          <p:cNvSpPr>
            <a:spLocks noGrp="1"/>
          </p:cNvSpPr>
          <p:nvPr>
            <p:ph type="dt" sz="half" idx="10"/>
          </p:nvPr>
        </p:nvSpPr>
        <p:spPr/>
        <p:txBody>
          <a:bodyPr/>
          <a:lstStyle/>
          <a:p>
            <a:fld id="{4BCB3EA6-FF1E-46F0-B1E1-149C2B84FBE6}"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rgbClr val="C00000"/>
                </a:solidFill>
              </a:rPr>
              <a:t>Three phase full converter fed dc drive</a:t>
            </a:r>
            <a:r>
              <a:rPr lang="en-US" sz="2400" dirty="0" smtClean="0"/>
              <a:t/>
            </a:r>
            <a:br>
              <a:rPr lang="en-US" sz="2400" dirty="0" smtClean="0"/>
            </a:br>
            <a:endParaRPr lang="en-US" sz="2400" dirty="0">
              <a:solidFill>
                <a:srgbClr val="C00000"/>
              </a:solidFill>
            </a:endParaRPr>
          </a:p>
        </p:txBody>
      </p:sp>
      <p:pic>
        <p:nvPicPr>
          <p:cNvPr id="23553" name="Picture 1"/>
          <p:cNvPicPr>
            <a:picLocks noGrp="1" noChangeAspect="1" noChangeArrowheads="1"/>
          </p:cNvPicPr>
          <p:nvPr>
            <p:ph idx="1"/>
          </p:nvPr>
        </p:nvPicPr>
        <p:blipFill>
          <a:blip r:embed="rId2"/>
          <a:srcRect/>
          <a:stretch>
            <a:fillRect/>
          </a:stretch>
        </p:blipFill>
        <p:spPr bwMode="auto">
          <a:xfrm>
            <a:off x="1371601" y="1295400"/>
            <a:ext cx="6400800" cy="42672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54C0DD24-4D8F-48AB-8A3E-C49B3E62F0A5}"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1800" dirty="0" smtClean="0">
                <a:solidFill>
                  <a:srgbClr val="C00000"/>
                </a:solidFill>
              </a:rPr>
              <a:t>Wave form for 3-phase full converter with R or RL or RLE load at firing angle =30 Degree            Motoring operation (Continuous conduction)</a:t>
            </a:r>
            <a:br>
              <a:rPr lang="en-US" sz="1800" dirty="0" smtClean="0">
                <a:solidFill>
                  <a:srgbClr val="C00000"/>
                </a:solidFill>
              </a:rPr>
            </a:br>
            <a:endParaRPr lang="en-US" sz="1800" dirty="0">
              <a:solidFill>
                <a:srgbClr val="C00000"/>
              </a:solidFill>
            </a:endParaRPr>
          </a:p>
        </p:txBody>
      </p:sp>
      <p:pic>
        <p:nvPicPr>
          <p:cNvPr id="22529" name="Picture 1"/>
          <p:cNvPicPr>
            <a:picLocks noGrp="1" noChangeAspect="1" noChangeArrowheads="1"/>
          </p:cNvPicPr>
          <p:nvPr>
            <p:ph idx="1"/>
          </p:nvPr>
        </p:nvPicPr>
        <p:blipFill>
          <a:blip r:embed="rId2"/>
          <a:srcRect/>
          <a:stretch>
            <a:fillRect/>
          </a:stretch>
        </p:blipFill>
        <p:spPr bwMode="auto">
          <a:xfrm>
            <a:off x="1600200" y="685800"/>
            <a:ext cx="5867400" cy="57912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8B87A430-94DA-415E-8D43-8651450E7419}"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90600"/>
          </a:xfrm>
        </p:spPr>
        <p:txBody>
          <a:bodyPr>
            <a:normAutofit fontScale="90000"/>
          </a:bodyPr>
          <a:lstStyle/>
          <a:p>
            <a:r>
              <a:rPr lang="en-US" sz="2000" dirty="0" smtClean="0">
                <a:solidFill>
                  <a:srgbClr val="C00000"/>
                </a:solidFill>
              </a:rPr>
              <a:t>Wave form for 3-phase full converter with RLE load at firing angle=120 degree        braking operation (Continuous conduction)</a:t>
            </a:r>
            <a:br>
              <a:rPr lang="en-US" sz="2000" dirty="0" smtClean="0">
                <a:solidFill>
                  <a:srgbClr val="C00000"/>
                </a:solidFill>
              </a:rPr>
            </a:br>
            <a:endParaRPr lang="en-US" sz="2000" dirty="0">
              <a:solidFill>
                <a:srgbClr val="C00000"/>
              </a:solidFill>
            </a:endParaRPr>
          </a:p>
        </p:txBody>
      </p:sp>
      <p:pic>
        <p:nvPicPr>
          <p:cNvPr id="21505" name="Picture 1"/>
          <p:cNvPicPr>
            <a:picLocks noGrp="1" noChangeAspect="1" noChangeArrowheads="1"/>
          </p:cNvPicPr>
          <p:nvPr>
            <p:ph idx="1"/>
          </p:nvPr>
        </p:nvPicPr>
        <p:blipFill>
          <a:blip r:embed="rId2"/>
          <a:srcRect/>
          <a:stretch>
            <a:fillRect/>
          </a:stretch>
        </p:blipFill>
        <p:spPr bwMode="auto">
          <a:xfrm>
            <a:off x="1371600" y="762000"/>
            <a:ext cx="6400800" cy="5715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1AD1DF64-C8F6-4197-8211-7427786DC213}"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400" dirty="0" smtClean="0">
                <a:solidFill>
                  <a:srgbClr val="C00000"/>
                </a:solidFill>
              </a:rPr>
              <a:t>Three phase full converter with RLE load (Discontinuous conduction)</a:t>
            </a:r>
            <a:endParaRPr lang="en-US" sz="2400" dirty="0">
              <a:solidFill>
                <a:srgbClr val="C00000"/>
              </a:solidFill>
            </a:endParaRPr>
          </a:p>
        </p:txBody>
      </p:sp>
      <p:pic>
        <p:nvPicPr>
          <p:cNvPr id="20481" name="Picture 1"/>
          <p:cNvPicPr>
            <a:picLocks noGrp="1" noChangeAspect="1" noChangeArrowheads="1"/>
          </p:cNvPicPr>
          <p:nvPr>
            <p:ph idx="1"/>
          </p:nvPr>
        </p:nvPicPr>
        <p:blipFill>
          <a:blip r:embed="rId2"/>
          <a:srcRect/>
          <a:stretch>
            <a:fillRect/>
          </a:stretch>
        </p:blipFill>
        <p:spPr bwMode="auto">
          <a:xfrm>
            <a:off x="1828800" y="889820"/>
            <a:ext cx="5105399" cy="543478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79A79B0-C0FD-4E8B-B35A-840DAE5559F5}"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FOUR QUADRANT OPERATION OF DC DRIVES</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1800" dirty="0" smtClean="0">
                <a:solidFill>
                  <a:srgbClr val="002060"/>
                </a:solidFill>
              </a:rPr>
              <a:t>Block diagram of dual converter:</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pic>
        <p:nvPicPr>
          <p:cNvPr id="49154" name="Picture 2"/>
          <p:cNvPicPr>
            <a:picLocks noGrp="1" noChangeAspect="1" noChangeArrowheads="1"/>
          </p:cNvPicPr>
          <p:nvPr>
            <p:ph idx="1"/>
          </p:nvPr>
        </p:nvPicPr>
        <p:blipFill>
          <a:blip r:embed="rId2"/>
          <a:srcRect/>
          <a:stretch>
            <a:fillRect/>
          </a:stretch>
        </p:blipFill>
        <p:spPr bwMode="auto">
          <a:xfrm>
            <a:off x="0" y="1676400"/>
            <a:ext cx="3505200" cy="3733799"/>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3505200" y="1676400"/>
            <a:ext cx="5638800" cy="37338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F9C8B0FA-FFDC-4F99-8227-D4C21E3250C4}"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3"/>
          <a:srcRect/>
          <a:stretch>
            <a:fillRect/>
          </a:stretch>
        </p:blipFill>
        <p:spPr bwMode="auto">
          <a:xfrm>
            <a:off x="0" y="0"/>
            <a:ext cx="6096000" cy="510540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4"/>
          <a:srcRect/>
          <a:stretch>
            <a:fillRect/>
          </a:stretch>
        </p:blipFill>
        <p:spPr bwMode="auto">
          <a:xfrm>
            <a:off x="5688012" y="1981200"/>
            <a:ext cx="3455988" cy="1524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27675E58-7221-4E1F-8164-D5927D974095}"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3"/>
          <a:srcRect/>
          <a:stretch>
            <a:fillRect/>
          </a:stretch>
        </p:blipFill>
        <p:spPr bwMode="auto">
          <a:xfrm>
            <a:off x="1295400" y="0"/>
            <a:ext cx="6553200" cy="6019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EB12E63F-0B2C-4350-99B3-012CB8250EA5}"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0999"/>
            <a:ext cx="9144000" cy="1066801"/>
          </a:xfrm>
        </p:spPr>
        <p:txBody>
          <a:bodyPr>
            <a:normAutofit fontScale="90000"/>
          </a:bodyPr>
          <a:lstStyle/>
          <a:p>
            <a:pPr algn="l"/>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200" dirty="0" smtClean="0">
                <a:solidFill>
                  <a:srgbClr val="C00000"/>
                </a:solidFill>
              </a:rPr>
              <a:t>SINGLE PHASE FULL CONVERTER FED SEPARATELY EXCITED DC MOTOR </a:t>
            </a:r>
            <a:r>
              <a:rPr lang="en-US" dirty="0" smtClean="0"/>
              <a:t/>
            </a:r>
            <a:br>
              <a:rPr lang="en-US" dirty="0" smtClean="0"/>
            </a:br>
            <a:endParaRPr lang="en-US" dirty="0"/>
          </a:p>
        </p:txBody>
      </p:sp>
      <p:pic>
        <p:nvPicPr>
          <p:cNvPr id="1026" name="Picture 2"/>
          <p:cNvPicPr>
            <a:picLocks noChangeAspect="1" noChangeArrowheads="1"/>
          </p:cNvPicPr>
          <p:nvPr/>
        </p:nvPicPr>
        <p:blipFill>
          <a:blip r:embed="rId2"/>
          <a:srcRect/>
          <a:stretch>
            <a:fillRect/>
          </a:stretch>
        </p:blipFill>
        <p:spPr bwMode="auto">
          <a:xfrm>
            <a:off x="1143000" y="1066800"/>
            <a:ext cx="6705600" cy="4876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383A49E9-1DAA-4844-B6CE-15710777A247}"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a:bodyPr>
          <a:lstStyle/>
          <a:p>
            <a:pPr algn="ctr"/>
            <a:r>
              <a:rPr lang="en-US" sz="1800" u="sng" dirty="0" smtClean="0">
                <a:solidFill>
                  <a:srgbClr val="FF0000"/>
                </a:solidFill>
              </a:rPr>
              <a:t>NON CIRCULATING CURRENT MODE </a:t>
            </a:r>
            <a:r>
              <a:rPr lang="en-US" sz="1800" dirty="0" smtClean="0">
                <a:solidFill>
                  <a:srgbClr val="FF0000"/>
                </a:solidFill>
              </a:rPr>
              <a:t/>
            </a:r>
            <a:br>
              <a:rPr lang="en-US" sz="1800" dirty="0" smtClean="0">
                <a:solidFill>
                  <a:srgbClr val="FF0000"/>
                </a:solidFill>
              </a:rPr>
            </a:br>
            <a:r>
              <a:rPr lang="en-US" sz="1400" dirty="0" smtClean="0">
                <a:solidFill>
                  <a:srgbClr val="002060"/>
                </a:solidFill>
              </a:rPr>
              <a:t>( ONE CONVERTER OPERATES AT A TIME)</a:t>
            </a:r>
            <a:endParaRPr lang="en-US" sz="1400" dirty="0">
              <a:solidFill>
                <a:srgbClr val="002060"/>
              </a:solidFill>
            </a:endParaRPr>
          </a:p>
        </p:txBody>
      </p:sp>
      <p:pic>
        <p:nvPicPr>
          <p:cNvPr id="53250" name="Picture 2"/>
          <p:cNvPicPr>
            <a:picLocks noGrp="1" noChangeAspect="1" noChangeArrowheads="1"/>
          </p:cNvPicPr>
          <p:nvPr>
            <p:ph idx="1"/>
          </p:nvPr>
        </p:nvPicPr>
        <p:blipFill>
          <a:blip r:embed="rId3"/>
          <a:srcRect/>
          <a:stretch>
            <a:fillRect/>
          </a:stretch>
        </p:blipFill>
        <p:spPr bwMode="auto">
          <a:xfrm>
            <a:off x="0" y="685800"/>
            <a:ext cx="9144000" cy="381000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a:srcRect/>
          <a:stretch>
            <a:fillRect/>
          </a:stretch>
        </p:blipFill>
        <p:spPr bwMode="auto">
          <a:xfrm>
            <a:off x="0" y="4495800"/>
            <a:ext cx="9144000" cy="23622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B745FB2-C3C4-4159-8AEC-DFD18D049AF7}"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3"/>
          <a:srcRect/>
          <a:stretch>
            <a:fillRect/>
          </a:stretch>
        </p:blipFill>
        <p:spPr bwMode="auto">
          <a:xfrm>
            <a:off x="1295400" y="0"/>
            <a:ext cx="6629400" cy="58674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216C7FF-B036-403A-9329-B4D3A1220E0C}"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3"/>
          <a:srcRect/>
          <a:stretch>
            <a:fillRect/>
          </a:stretch>
        </p:blipFill>
        <p:spPr bwMode="auto">
          <a:xfrm>
            <a:off x="990600" y="0"/>
            <a:ext cx="7162800" cy="6248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B1F44680-88F2-4D48-873C-02C8698C7157}"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3"/>
          <a:srcRect/>
          <a:stretch>
            <a:fillRect/>
          </a:stretch>
        </p:blipFill>
        <p:spPr bwMode="auto">
          <a:xfrm>
            <a:off x="1219200" y="0"/>
            <a:ext cx="6858000" cy="175260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a:srcRect/>
          <a:stretch>
            <a:fillRect/>
          </a:stretch>
        </p:blipFill>
        <p:spPr bwMode="auto">
          <a:xfrm>
            <a:off x="1219200" y="1752600"/>
            <a:ext cx="6858000" cy="1219200"/>
          </a:xfrm>
          <a:prstGeom prst="rect">
            <a:avLst/>
          </a:prstGeom>
          <a:noFill/>
          <a:ln w="9525">
            <a:noFill/>
            <a:miter lim="800000"/>
            <a:headEnd/>
            <a:tailEnd/>
          </a:ln>
          <a:effectLst/>
        </p:spPr>
      </p:pic>
      <p:pic>
        <p:nvPicPr>
          <p:cNvPr id="59397" name="Picture 5"/>
          <p:cNvPicPr>
            <a:picLocks noChangeAspect="1" noChangeArrowheads="1"/>
          </p:cNvPicPr>
          <p:nvPr/>
        </p:nvPicPr>
        <p:blipFill>
          <a:blip r:embed="rId5"/>
          <a:srcRect/>
          <a:stretch>
            <a:fillRect/>
          </a:stretch>
        </p:blipFill>
        <p:spPr bwMode="auto">
          <a:xfrm>
            <a:off x="1219200" y="2971800"/>
            <a:ext cx="6858000" cy="1828800"/>
          </a:xfrm>
          <a:prstGeom prst="rect">
            <a:avLst/>
          </a:prstGeom>
          <a:noFill/>
          <a:ln w="9525">
            <a:noFill/>
            <a:miter lim="800000"/>
            <a:headEnd/>
            <a:tailEnd/>
          </a:ln>
          <a:effectLst/>
        </p:spPr>
      </p:pic>
      <p:pic>
        <p:nvPicPr>
          <p:cNvPr id="59398" name="Picture 6"/>
          <p:cNvPicPr>
            <a:picLocks noChangeAspect="1" noChangeArrowheads="1"/>
          </p:cNvPicPr>
          <p:nvPr/>
        </p:nvPicPr>
        <p:blipFill>
          <a:blip r:embed="rId6"/>
          <a:srcRect/>
          <a:stretch>
            <a:fillRect/>
          </a:stretch>
        </p:blipFill>
        <p:spPr bwMode="auto">
          <a:xfrm>
            <a:off x="1219200" y="4800600"/>
            <a:ext cx="6858000" cy="16764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5619F999-F14D-4931-97C3-B67DD1B2FB8B}" type="datetime1">
              <a:rPr lang="en-US" smtClean="0"/>
              <a:pPr/>
              <a:t>8/19/2012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1"/>
          </p:nvPr>
        </p:nvPicPr>
        <p:blipFill>
          <a:blip r:embed="rId2"/>
          <a:srcRect/>
          <a:stretch>
            <a:fillRect/>
          </a:stretch>
        </p:blipFill>
        <p:spPr bwMode="auto">
          <a:xfrm>
            <a:off x="1295400" y="0"/>
            <a:ext cx="6324600" cy="609599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61B376D-50E7-4473-8DD2-2D667782055D}"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3"/>
          <a:srcRect/>
          <a:stretch>
            <a:fillRect/>
          </a:stretch>
        </p:blipFill>
        <p:spPr bwMode="auto">
          <a:xfrm>
            <a:off x="914400" y="0"/>
            <a:ext cx="7239000" cy="6477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20FFB040-381B-42A3-9DBF-28F73817DEF3}"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3"/>
          <a:srcRect/>
          <a:stretch>
            <a:fillRect/>
          </a:stretch>
        </p:blipFill>
        <p:spPr bwMode="auto">
          <a:xfrm>
            <a:off x="471587" y="0"/>
            <a:ext cx="8062813" cy="6400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B0988896-F493-4878-A1CD-6ABACDA7BECC}"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lgn="ctr"/>
            <a:r>
              <a:rPr lang="en-US" sz="2000" u="sng" dirty="0" smtClean="0">
                <a:solidFill>
                  <a:srgbClr val="FF0000"/>
                </a:solidFill>
              </a:rPr>
              <a:t>CHOPPER FED DC DRIVE:</a:t>
            </a:r>
            <a:endParaRPr lang="en-US" sz="2000" u="sng" dirty="0">
              <a:solidFill>
                <a:srgbClr val="FF0000"/>
              </a:solidFill>
            </a:endParaRPr>
          </a:p>
        </p:txBody>
      </p:sp>
      <p:pic>
        <p:nvPicPr>
          <p:cNvPr id="62466" name="Picture 2"/>
          <p:cNvPicPr>
            <a:picLocks noGrp="1" noChangeAspect="1" noChangeArrowheads="1"/>
          </p:cNvPicPr>
          <p:nvPr>
            <p:ph idx="1"/>
          </p:nvPr>
        </p:nvPicPr>
        <p:blipFill>
          <a:blip r:embed="rId3"/>
          <a:srcRect/>
          <a:stretch>
            <a:fillRect/>
          </a:stretch>
        </p:blipFill>
        <p:spPr bwMode="auto">
          <a:xfrm>
            <a:off x="609600" y="609600"/>
            <a:ext cx="7924800" cy="5867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462C088A-2DE4-4CB3-9D7E-0B37EF79E2D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solidFill>
                  <a:srgbClr val="C00000"/>
                </a:solidFill>
              </a:rPr>
              <a:t>Basic configuration of chopper (step-down chopper)</a:t>
            </a:r>
            <a:r>
              <a:rPr lang="en-US" dirty="0" smtClean="0"/>
              <a:t/>
            </a:r>
            <a:br>
              <a:rPr lang="en-US" dirty="0" smtClean="0"/>
            </a:br>
            <a:endParaRPr lang="en-US" dirty="0"/>
          </a:p>
        </p:txBody>
      </p:sp>
      <p:pic>
        <p:nvPicPr>
          <p:cNvPr id="19457" name="Picture 1"/>
          <p:cNvPicPr>
            <a:picLocks noGrp="1" noChangeAspect="1" noChangeArrowheads="1"/>
          </p:cNvPicPr>
          <p:nvPr>
            <p:ph idx="1"/>
          </p:nvPr>
        </p:nvPicPr>
        <p:blipFill>
          <a:blip r:embed="rId2"/>
          <a:srcRect/>
          <a:stretch>
            <a:fillRect/>
          </a:stretch>
        </p:blipFill>
        <p:spPr bwMode="auto">
          <a:xfrm>
            <a:off x="304800" y="1055298"/>
            <a:ext cx="4343400" cy="4507302"/>
          </a:xfrm>
          <a:prstGeom prst="rect">
            <a:avLst/>
          </a:prstGeom>
          <a:noFill/>
          <a:ln w="9525">
            <a:noFill/>
            <a:miter lim="800000"/>
            <a:headEnd/>
            <a:tailEnd/>
          </a:ln>
          <a:effectLst/>
        </p:spPr>
      </p:pic>
      <p:sp>
        <p:nvSpPr>
          <p:cNvPr id="5" name="Rectangle 4"/>
          <p:cNvSpPr/>
          <p:nvPr/>
        </p:nvSpPr>
        <p:spPr>
          <a:xfrm>
            <a:off x="5029200" y="1066799"/>
            <a:ext cx="3657600" cy="4495801"/>
          </a:xfrm>
          <a:prstGeom prst="rect">
            <a:avLst/>
          </a:prstGeom>
        </p:spPr>
        <p:txBody>
          <a:bodyPr wrap="square">
            <a:spAutoFit/>
          </a:bodyPr>
          <a:lstStyle/>
          <a:p>
            <a:r>
              <a:rPr lang="en-US" sz="2000" dirty="0" smtClean="0"/>
              <a:t>During the period “Ton”, or when chopper is on, the supply terminals are connected to the load terminals. </a:t>
            </a:r>
          </a:p>
          <a:p>
            <a:endParaRPr lang="en-US" sz="2000" dirty="0" smtClean="0"/>
          </a:p>
          <a:p>
            <a:r>
              <a:rPr lang="en-US" sz="2000" dirty="0" smtClean="0"/>
              <a:t>During the interval of </a:t>
            </a:r>
            <a:r>
              <a:rPr lang="en-US" sz="2000" dirty="0" err="1" smtClean="0"/>
              <a:t>T</a:t>
            </a:r>
            <a:r>
              <a:rPr lang="en-US" sz="1400" dirty="0" err="1" smtClean="0"/>
              <a:t>off</a:t>
            </a:r>
            <a:r>
              <a:rPr lang="en-US" sz="2000" dirty="0" smtClean="0"/>
              <a:t> or when chopper is in off, load current flows through the free wheeling diode D, because of the energy delivering of load inductor and the load terminals are shorted.</a:t>
            </a:r>
            <a:endParaRPr lang="en-US" sz="2000" dirty="0"/>
          </a:p>
        </p:txBody>
      </p:sp>
      <p:sp>
        <p:nvSpPr>
          <p:cNvPr id="6" name="Date Placeholder 5"/>
          <p:cNvSpPr>
            <a:spLocks noGrp="1"/>
          </p:cNvSpPr>
          <p:nvPr>
            <p:ph type="dt" sz="half" idx="10"/>
          </p:nvPr>
        </p:nvSpPr>
        <p:spPr/>
        <p:txBody>
          <a:bodyPr/>
          <a:lstStyle/>
          <a:p>
            <a:fld id="{6AD8BB0D-BF8B-4365-8498-1D890C31665D}" type="datetime1">
              <a:rPr lang="en-US" smtClean="0"/>
              <a:pPr/>
              <a:t>8/19/2012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pPr algn="ctr"/>
            <a:r>
              <a:rPr lang="en-US" sz="2000" dirty="0" smtClean="0">
                <a:solidFill>
                  <a:srgbClr val="C00000"/>
                </a:solidFill>
              </a:rPr>
              <a:t>OPERATION OF STEP-DOWN CHOPPER</a:t>
            </a:r>
            <a:endParaRPr lang="en-US" sz="2000" dirty="0">
              <a:solidFill>
                <a:srgbClr val="C00000"/>
              </a:solidFill>
            </a:endParaRPr>
          </a:p>
        </p:txBody>
      </p:sp>
      <p:pic>
        <p:nvPicPr>
          <p:cNvPr id="18433" name="Picture 1"/>
          <p:cNvPicPr>
            <a:picLocks noGrp="1" noChangeAspect="1" noChangeArrowheads="1"/>
          </p:cNvPicPr>
          <p:nvPr>
            <p:ph idx="1"/>
          </p:nvPr>
        </p:nvPicPr>
        <p:blipFill>
          <a:blip r:embed="rId3"/>
          <a:srcRect/>
          <a:stretch>
            <a:fillRect/>
          </a:stretch>
        </p:blipFill>
        <p:spPr bwMode="auto">
          <a:xfrm>
            <a:off x="457200" y="1447800"/>
            <a:ext cx="4256736" cy="3200400"/>
          </a:xfrm>
          <a:prstGeom prst="rect">
            <a:avLst/>
          </a:prstGeom>
          <a:noFill/>
          <a:ln w="9525">
            <a:noFill/>
            <a:miter lim="800000"/>
            <a:headEnd/>
            <a:tailEnd/>
          </a:ln>
          <a:effectLst/>
        </p:spPr>
      </p:pic>
      <p:graphicFrame>
        <p:nvGraphicFramePr>
          <p:cNvPr id="18437" name="Object 5"/>
          <p:cNvGraphicFramePr>
            <a:graphicFrameLocks noChangeAspect="1"/>
          </p:cNvGraphicFramePr>
          <p:nvPr/>
        </p:nvGraphicFramePr>
        <p:xfrm>
          <a:off x="5562600" y="2209800"/>
          <a:ext cx="2819400" cy="914400"/>
        </p:xfrm>
        <a:graphic>
          <a:graphicData uri="http://schemas.openxmlformats.org/presentationml/2006/ole">
            <p:oleObj spid="_x0000_s80898" name="Equation" r:id="rId4" imgW="1409700" imgH="457200" progId="Equation.3">
              <p:embed/>
            </p:oleObj>
          </a:graphicData>
        </a:graphic>
      </p:graphicFrame>
      <p:pic>
        <p:nvPicPr>
          <p:cNvPr id="18436" name="Picture 4"/>
          <p:cNvPicPr>
            <a:picLocks noChangeAspect="1" noChangeArrowheads="1"/>
          </p:cNvPicPr>
          <p:nvPr/>
        </p:nvPicPr>
        <p:blipFill>
          <a:blip r:embed="rId5"/>
          <a:srcRect/>
          <a:stretch>
            <a:fillRect/>
          </a:stretch>
        </p:blipFill>
        <p:spPr bwMode="auto">
          <a:xfrm>
            <a:off x="6019800" y="3276600"/>
            <a:ext cx="2286000" cy="838200"/>
          </a:xfrm>
          <a:prstGeom prst="rect">
            <a:avLst/>
          </a:prstGeom>
          <a:noFill/>
        </p:spPr>
      </p:pic>
      <p:graphicFrame>
        <p:nvGraphicFramePr>
          <p:cNvPr id="18435" name="Object 3"/>
          <p:cNvGraphicFramePr>
            <a:graphicFrameLocks noChangeAspect="1"/>
          </p:cNvGraphicFramePr>
          <p:nvPr/>
        </p:nvGraphicFramePr>
        <p:xfrm>
          <a:off x="7086600" y="4419600"/>
          <a:ext cx="473743" cy="333375"/>
        </p:xfrm>
        <a:graphic>
          <a:graphicData uri="http://schemas.openxmlformats.org/presentationml/2006/ole">
            <p:oleObj spid="_x0000_s80899" name="Equation" r:id="rId6" imgW="253670" imgH="177569" progId="Equation.3">
              <p:embed/>
            </p:oleObj>
          </a:graphicData>
        </a:graphic>
      </p:graphicFrame>
      <p:graphicFrame>
        <p:nvGraphicFramePr>
          <p:cNvPr id="18434" name="Object 2"/>
          <p:cNvGraphicFramePr>
            <a:graphicFrameLocks noChangeAspect="1"/>
          </p:cNvGraphicFramePr>
          <p:nvPr/>
        </p:nvGraphicFramePr>
        <p:xfrm>
          <a:off x="7696200" y="4126706"/>
          <a:ext cx="533400" cy="683419"/>
        </p:xfrm>
        <a:graphic>
          <a:graphicData uri="http://schemas.openxmlformats.org/presentationml/2006/ole">
            <p:oleObj spid="_x0000_s80900" name="Equation" r:id="rId7" imgW="304536" imgH="393359" progId="Equation.3">
              <p:embed/>
            </p:oleObj>
          </a:graphicData>
        </a:graphic>
      </p:graphicFrame>
      <p:sp>
        <p:nvSpPr>
          <p:cNvPr id="18442" name="Rectangle 10"/>
          <p:cNvSpPr>
            <a:spLocks noChangeArrowheads="1"/>
          </p:cNvSpPr>
          <p:nvPr/>
        </p:nvSpPr>
        <p:spPr bwMode="auto">
          <a:xfrm>
            <a:off x="5105400" y="4953000"/>
            <a:ext cx="3505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The load voltage is controlled by the duty cycle of the chopper.</a:t>
            </a:r>
            <a:r>
              <a:rPr kumimoji="0" lang="en-US" b="0" i="0" u="none" strike="noStrike" cap="none" normalizeH="0" baseline="0" dirty="0" smtClean="0">
                <a:ln>
                  <a:noFill/>
                </a:ln>
                <a:solidFill>
                  <a:schemeClr val="tx1"/>
                </a:solidFill>
                <a:effectLst/>
                <a:latin typeface="Arial" pitchFamily="34" charset="0"/>
              </a:rPr>
              <a:t> </a:t>
            </a:r>
          </a:p>
        </p:txBody>
      </p:sp>
      <p:sp>
        <p:nvSpPr>
          <p:cNvPr id="14" name="Rectangle 13"/>
          <p:cNvSpPr/>
          <p:nvPr/>
        </p:nvSpPr>
        <p:spPr>
          <a:xfrm>
            <a:off x="4724400" y="1408797"/>
            <a:ext cx="4059238" cy="3416320"/>
          </a:xfrm>
          <a:prstGeom prst="rect">
            <a:avLst/>
          </a:prstGeom>
        </p:spPr>
        <p:txBody>
          <a:bodyPr wrap="square">
            <a:spAutoFit/>
          </a:bodyPr>
          <a:lstStyle/>
          <a:p>
            <a:pPr lvl="0" indent="457200" algn="just" fontAlgn="base">
              <a:spcBef>
                <a:spcPct val="0"/>
              </a:spcBef>
              <a:spcAft>
                <a:spcPct val="0"/>
              </a:spcAft>
            </a:pPr>
            <a:r>
              <a:rPr lang="en-US" dirty="0" smtClean="0">
                <a:solidFill>
                  <a:prstClr val="black"/>
                </a:solidFill>
                <a:latin typeface="Arial" pitchFamily="34" charset="0"/>
                <a:ea typeface="Times New Roman" pitchFamily="18" charset="0"/>
              </a:rPr>
              <a:t>Total time T= Ton + </a:t>
            </a:r>
            <a:r>
              <a:rPr lang="en-US" dirty="0" err="1" smtClean="0">
                <a:solidFill>
                  <a:prstClr val="black"/>
                </a:solidFill>
                <a:latin typeface="Arial" pitchFamily="34" charset="0"/>
                <a:ea typeface="Times New Roman" pitchFamily="18" charset="0"/>
              </a:rPr>
              <a:t>Toff</a:t>
            </a:r>
            <a:endParaRPr lang="en-US" dirty="0" smtClean="0">
              <a:solidFill>
                <a:prstClr val="black"/>
              </a:solidFill>
              <a:latin typeface="Arial" pitchFamily="34" charset="0"/>
            </a:endParaRPr>
          </a:p>
          <a:p>
            <a:pPr lvl="0" indent="457200" algn="just" eaLnBrk="0" fontAlgn="base" hangingPunct="0">
              <a:spcBef>
                <a:spcPct val="0"/>
              </a:spcBef>
              <a:spcAft>
                <a:spcPct val="0"/>
              </a:spcAft>
            </a:pPr>
            <a:r>
              <a:rPr lang="en-US" dirty="0" smtClean="0">
                <a:solidFill>
                  <a:prstClr val="black"/>
                </a:solidFill>
                <a:latin typeface="Arial" pitchFamily="34" charset="0"/>
                <a:ea typeface="Times New Roman" pitchFamily="18" charset="0"/>
              </a:rPr>
              <a:t>Therefore, dc output voltage , </a:t>
            </a: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r>
              <a:rPr lang="en-US" dirty="0" smtClean="0">
                <a:solidFill>
                  <a:prstClr val="black"/>
                </a:solidFill>
                <a:latin typeface="Arial" pitchFamily="34" charset="0"/>
                <a:ea typeface="Times New Roman" pitchFamily="18" charset="0"/>
              </a:rPr>
              <a:t>         = </a:t>
            </a: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endParaRPr lang="en-US" dirty="0" smtClean="0">
              <a:solidFill>
                <a:prstClr val="black"/>
              </a:solidFill>
              <a:latin typeface="Arial" pitchFamily="34" charset="0"/>
              <a:ea typeface="Times New Roman" pitchFamily="18" charset="0"/>
            </a:endParaRPr>
          </a:p>
          <a:p>
            <a:pPr lvl="0" indent="457200" algn="just" eaLnBrk="0" fontAlgn="base" hangingPunct="0">
              <a:spcBef>
                <a:spcPct val="0"/>
              </a:spcBef>
              <a:spcAft>
                <a:spcPct val="0"/>
              </a:spcAft>
            </a:pPr>
            <a:r>
              <a:rPr lang="en-US" dirty="0" smtClean="0">
                <a:solidFill>
                  <a:prstClr val="black"/>
                </a:solidFill>
                <a:latin typeface="Arial" pitchFamily="34" charset="0"/>
                <a:ea typeface="Times New Roman" pitchFamily="18" charset="0"/>
              </a:rPr>
              <a:t>                                   =</a:t>
            </a:r>
            <a:endParaRPr lang="en-US" dirty="0" smtClean="0">
              <a:solidFill>
                <a:prstClr val="black"/>
              </a:solidFill>
              <a:latin typeface="Arial" pitchFamily="34" charset="0"/>
            </a:endParaRPr>
          </a:p>
        </p:txBody>
      </p:sp>
      <p:sp>
        <p:nvSpPr>
          <p:cNvPr id="15" name="Rectangle 14"/>
          <p:cNvSpPr/>
          <p:nvPr/>
        </p:nvSpPr>
        <p:spPr>
          <a:xfrm>
            <a:off x="5181600" y="4343401"/>
            <a:ext cx="3200399" cy="369332"/>
          </a:xfrm>
          <a:prstGeom prst="rect">
            <a:avLst/>
          </a:prstGeom>
        </p:spPr>
        <p:txBody>
          <a:bodyPr wrap="square">
            <a:spAutoFit/>
          </a:bodyPr>
          <a:lstStyle/>
          <a:p>
            <a:pPr lvl="0" indent="457200" algn="just" fontAlgn="base">
              <a:spcBef>
                <a:spcPct val="0"/>
              </a:spcBef>
              <a:spcAft>
                <a:spcPct val="0"/>
              </a:spcAft>
            </a:pPr>
            <a:r>
              <a:rPr lang="en-US" dirty="0" smtClean="0">
                <a:solidFill>
                  <a:prstClr val="black"/>
                </a:solidFill>
                <a:latin typeface="Arial" pitchFamily="34" charset="0"/>
                <a:ea typeface="Times New Roman" pitchFamily="18" charset="0"/>
              </a:rPr>
              <a:t>Duty cycle =</a:t>
            </a:r>
            <a:endParaRPr lang="en-US" dirty="0" smtClean="0">
              <a:solidFill>
                <a:prstClr val="black"/>
              </a:solidFill>
              <a:latin typeface="Arial" pitchFamily="34" charset="0"/>
            </a:endParaRPr>
          </a:p>
        </p:txBody>
      </p:sp>
      <p:sp>
        <p:nvSpPr>
          <p:cNvPr id="11" name="Date Placeholder 10"/>
          <p:cNvSpPr>
            <a:spLocks noGrp="1"/>
          </p:cNvSpPr>
          <p:nvPr>
            <p:ph type="dt" sz="half" idx="10"/>
          </p:nvPr>
        </p:nvSpPr>
        <p:spPr/>
        <p:txBody>
          <a:bodyPr/>
          <a:lstStyle/>
          <a:p>
            <a:fld id="{F6B9A2D6-F0F8-4A53-951A-F78428AE4FD0}" type="datetime1">
              <a:rPr lang="en-US" smtClean="0"/>
              <a:pPr/>
              <a:t>8/19/2012</a:t>
            </a:fld>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a:p>
        </p:txBody>
      </p:sp>
      <p:sp>
        <p:nvSpPr>
          <p:cNvPr id="13" name="Footer Placeholder 12"/>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943600" y="0"/>
            <a:ext cx="1981200" cy="100088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868362"/>
          </a:xfrm>
        </p:spPr>
        <p:txBody>
          <a:bodyPr>
            <a:normAutofit/>
          </a:bodyPr>
          <a:lstStyle/>
          <a:p>
            <a:r>
              <a:rPr lang="en-US" sz="1800" dirty="0" smtClean="0"/>
              <a:t>Motor speed is given by ,</a:t>
            </a:r>
            <a:br>
              <a:rPr lang="en-US" sz="1800" dirty="0" smtClean="0"/>
            </a:br>
            <a:endParaRPr lang="en-US" sz="1800" dirty="0"/>
          </a:p>
        </p:txBody>
      </p:sp>
      <p:pic>
        <p:nvPicPr>
          <p:cNvPr id="2051" name="Picture 3"/>
          <p:cNvPicPr>
            <a:picLocks noChangeAspect="1" noChangeArrowheads="1"/>
          </p:cNvPicPr>
          <p:nvPr/>
        </p:nvPicPr>
        <p:blipFill>
          <a:blip r:embed="rId3"/>
          <a:srcRect/>
          <a:stretch>
            <a:fillRect/>
          </a:stretch>
        </p:blipFill>
        <p:spPr bwMode="auto">
          <a:xfrm>
            <a:off x="457200" y="914400"/>
            <a:ext cx="6477000" cy="3048000"/>
          </a:xfrm>
          <a:prstGeom prst="rect">
            <a:avLst/>
          </a:prstGeom>
          <a:noFill/>
          <a:ln w="9525">
            <a:noFill/>
            <a:miter lim="800000"/>
            <a:headEnd/>
            <a:tailEnd/>
          </a:ln>
          <a:effectLst/>
        </p:spPr>
      </p:pic>
      <p:sp>
        <p:nvSpPr>
          <p:cNvPr id="2052" name="Rectangle 4"/>
          <p:cNvSpPr>
            <a:spLocks noChangeArrowheads="1"/>
          </p:cNvSpPr>
          <p:nvPr/>
        </p:nvSpPr>
        <p:spPr bwMode="auto">
          <a:xfrm>
            <a:off x="0" y="1"/>
            <a:ext cx="87630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endParaRPr lang="en-US" sz="1400" b="1" dirty="0" smtClean="0">
              <a:latin typeface="Arial" pitchFamily="34" charset="0"/>
              <a:ea typeface="Times New Roman" pitchFamily="18" charset="0"/>
            </a:endParaRPr>
          </a:p>
          <a:p>
            <a:pPr marL="0" marR="0" lvl="0" indent="1028700" algn="just" defTabSz="914400" rtl="0" eaLnBrk="1" fontAlgn="base" latinLnBrk="0" hangingPunct="1">
              <a:lnSpc>
                <a:spcPct val="100000"/>
              </a:lnSpc>
              <a:spcBef>
                <a:spcPct val="0"/>
              </a:spcBef>
              <a:spcAft>
                <a:spcPct val="0"/>
              </a:spcAft>
              <a:buClrTx/>
              <a:buSzTx/>
              <a:buFontTx/>
              <a:buNone/>
              <a:tabLst>
                <a:tab pos="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Modes of operation</a:t>
            </a:r>
            <a:endParaRPr kumimoji="0" lang="en-US" sz="1600" b="0" i="0" u="none" strike="noStrike" cap="none" normalizeH="0" baseline="0" dirty="0" smtClean="0">
              <a:ln>
                <a:noFill/>
              </a:ln>
              <a:solidFill>
                <a:schemeClr val="tx1"/>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The single phase full converter with motor load has two modes of operation. </a:t>
            </a:r>
            <a:endParaRPr kumimoji="0" lang="en-US" sz="1600" b="0" i="0" u="none" strike="noStrike" cap="none" normalizeH="0" baseline="0" dirty="0" smtClean="0">
              <a:ln>
                <a:noFill/>
              </a:ln>
              <a:solidFill>
                <a:schemeClr val="tx1"/>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  </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Motoring mode</a:t>
            </a:r>
            <a:endParaRPr kumimoji="0" lang="en-US" sz="1600" b="0" i="0" u="none" strike="noStrike" cap="none" normalizeH="0" baseline="0" dirty="0" smtClean="0">
              <a:ln>
                <a:noFill/>
              </a:ln>
              <a:solidFill>
                <a:srgbClr val="FF0000"/>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Discontinuous conduction mode</a:t>
            </a:r>
            <a:endParaRPr kumimoji="0" lang="en-US" sz="1600" b="0" i="0" u="none" strike="noStrike" cap="none" normalizeH="0" baseline="0" dirty="0" smtClean="0">
              <a:ln>
                <a:noFill/>
              </a:ln>
              <a:solidFill>
                <a:schemeClr val="tx1"/>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Continuous conduction mode</a:t>
            </a:r>
            <a:endParaRPr kumimoji="0" lang="en-US" sz="1600" b="0" i="0" u="none" strike="noStrike" cap="none" normalizeH="0" baseline="0" dirty="0" smtClean="0">
              <a:ln>
                <a:noFill/>
              </a:ln>
              <a:solidFill>
                <a:schemeClr val="tx1"/>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2)  </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Regenerative braking mode</a:t>
            </a:r>
            <a:endParaRPr kumimoji="0" lang="en-US" sz="1600" b="0" i="0" u="none" strike="noStrike" cap="none" normalizeH="0" baseline="0" dirty="0" smtClean="0">
              <a:ln>
                <a:noFill/>
              </a:ln>
              <a:solidFill>
                <a:srgbClr val="FF0000"/>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Discontinuous conduction mode</a:t>
            </a:r>
            <a:endParaRPr kumimoji="0" lang="en-US" sz="1600" b="0" i="0" u="none" strike="noStrike" cap="none" normalizeH="0" baseline="0" dirty="0" smtClean="0">
              <a:ln>
                <a:noFill/>
              </a:ln>
              <a:solidFill>
                <a:schemeClr val="tx1"/>
              </a:solidFill>
              <a:effectLst/>
              <a:latin typeface="Arial" pitchFamily="34" charset="0"/>
            </a:endParaRPr>
          </a:p>
          <a:p>
            <a:pPr marL="0" marR="0" lvl="0" indent="1028700" algn="just"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Continuous conduction mode</a:t>
            </a:r>
            <a:endParaRPr kumimoji="0" lang="en-US" sz="1600" b="0" i="0" u="none" strike="noStrike" cap="none" normalizeH="0" baseline="0" dirty="0" smtClean="0">
              <a:ln>
                <a:noFill/>
              </a:ln>
              <a:solidFill>
                <a:schemeClr val="tx1"/>
              </a:solidFill>
              <a:effectLst/>
              <a:latin typeface="Arial" pitchFamily="34" charset="0"/>
            </a:endParaRPr>
          </a:p>
        </p:txBody>
      </p:sp>
      <p:sp>
        <p:nvSpPr>
          <p:cNvPr id="6" name="Date Placeholder 5"/>
          <p:cNvSpPr>
            <a:spLocks noGrp="1"/>
          </p:cNvSpPr>
          <p:nvPr>
            <p:ph type="dt" sz="half" idx="10"/>
          </p:nvPr>
        </p:nvSpPr>
        <p:spPr/>
        <p:txBody>
          <a:bodyPr/>
          <a:lstStyle/>
          <a:p>
            <a:fld id="{3A8AE019-B622-4AD0-82A1-4940616F6BDE}" type="datetime1">
              <a:rPr lang="en-US" smtClean="0"/>
              <a:pPr/>
              <a:t>8/19/2012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340291"/>
          </a:xfrm>
        </p:spPr>
        <p:txBody>
          <a:bodyPr>
            <a:normAutofit fontScale="85000" lnSpcReduction="20000"/>
          </a:bodyPr>
          <a:lstStyle/>
          <a:p>
            <a:r>
              <a:rPr lang="en-US" b="1" dirty="0" smtClean="0"/>
              <a:t>Time ratio control</a:t>
            </a:r>
            <a:endParaRPr lang="en-US" dirty="0" smtClean="0"/>
          </a:p>
          <a:p>
            <a:r>
              <a:rPr lang="en-US" dirty="0" smtClean="0"/>
              <a:t>In the time ratio control, the value of  or the ratio of the turn on time to the total time is varied. This is effected in two ways .The are constant  frequency operation and variable frequency operation</a:t>
            </a:r>
          </a:p>
          <a:p>
            <a:endParaRPr lang="en-US" b="1" dirty="0" smtClean="0"/>
          </a:p>
          <a:p>
            <a:r>
              <a:rPr lang="en-US" b="1" dirty="0" smtClean="0"/>
              <a:t>Constant frequency system</a:t>
            </a:r>
            <a:endParaRPr lang="en-US" dirty="0" smtClean="0"/>
          </a:p>
          <a:p>
            <a:r>
              <a:rPr lang="en-US" b="1" dirty="0" smtClean="0"/>
              <a:t>	</a:t>
            </a:r>
            <a:r>
              <a:rPr lang="en-US" dirty="0" smtClean="0"/>
              <a:t>The total time T is kept constant and on-time Ton is varied. The chopping frequency is constant. This may be called as pulse width modulation. </a:t>
            </a:r>
            <a:endParaRPr lang="en-US" dirty="0"/>
          </a:p>
        </p:txBody>
      </p:sp>
      <p:sp>
        <p:nvSpPr>
          <p:cNvPr id="2" name="Title 1"/>
          <p:cNvSpPr>
            <a:spLocks noGrp="1"/>
          </p:cNvSpPr>
          <p:nvPr>
            <p:ph type="title"/>
          </p:nvPr>
        </p:nvSpPr>
        <p:spPr>
          <a:xfrm>
            <a:off x="457200" y="274638"/>
            <a:ext cx="6096000" cy="2011362"/>
          </a:xfrm>
        </p:spPr>
        <p:txBody>
          <a:bodyPr>
            <a:noAutofit/>
          </a:bodyPr>
          <a:lstStyle/>
          <a:p>
            <a:r>
              <a:rPr lang="en-US" sz="3200" u="sng" dirty="0" smtClean="0">
                <a:solidFill>
                  <a:srgbClr val="C00000"/>
                </a:solidFill>
              </a:rPr>
              <a:t>OUTPUT VOLTAGE CONTROL</a:t>
            </a:r>
            <a:br>
              <a:rPr lang="en-US" sz="3200" u="sng" dirty="0" smtClean="0">
                <a:solidFill>
                  <a:srgbClr val="C00000"/>
                </a:solidFill>
              </a:rPr>
            </a:br>
            <a:r>
              <a:rPr lang="en-US" sz="1800" dirty="0" smtClean="0"/>
              <a:t/>
            </a:r>
            <a:br>
              <a:rPr lang="en-US" sz="1800" dirty="0" smtClean="0"/>
            </a:br>
            <a:r>
              <a:rPr lang="en-US" sz="1800" dirty="0" smtClean="0"/>
              <a:t>*</a:t>
            </a:r>
            <a:r>
              <a:rPr lang="en-US" sz="2000" b="0" dirty="0" smtClean="0">
                <a:latin typeface="Arial Narrow" pitchFamily="34" charset="0"/>
              </a:rPr>
              <a:t>Time ratio control and Current limit control </a:t>
            </a:r>
            <a:br>
              <a:rPr lang="en-US" sz="2000" b="0" dirty="0" smtClean="0">
                <a:latin typeface="Arial Narrow" pitchFamily="34" charset="0"/>
              </a:rPr>
            </a:br>
            <a:r>
              <a:rPr lang="en-US" sz="2000" b="0" dirty="0" smtClean="0">
                <a:latin typeface="Arial Narrow" pitchFamily="34" charset="0"/>
              </a:rPr>
              <a:t/>
            </a:r>
            <a:br>
              <a:rPr lang="en-US" sz="2000" b="0" dirty="0" smtClean="0">
                <a:latin typeface="Arial Narrow" pitchFamily="34" charset="0"/>
              </a:rPr>
            </a:br>
            <a:r>
              <a:rPr lang="en-US" sz="2000" b="0" dirty="0" smtClean="0">
                <a:latin typeface="Arial Narrow" pitchFamily="34" charset="0"/>
              </a:rPr>
              <a:t>*The time ratio-control is further classified as in to  </a:t>
            </a:r>
            <a:br>
              <a:rPr lang="en-US" sz="2000" b="0" dirty="0" smtClean="0">
                <a:latin typeface="Arial Narrow" pitchFamily="34" charset="0"/>
              </a:rPr>
            </a:br>
            <a:r>
              <a:rPr lang="en-US" sz="2000" b="0" dirty="0" smtClean="0">
                <a:latin typeface="Arial Narrow" pitchFamily="34" charset="0"/>
              </a:rPr>
              <a:t>Constant frequency system</a:t>
            </a:r>
            <a:br>
              <a:rPr lang="en-US" sz="2000" b="0" dirty="0" smtClean="0">
                <a:latin typeface="Arial Narrow" pitchFamily="34" charset="0"/>
              </a:rPr>
            </a:br>
            <a:r>
              <a:rPr lang="en-US" sz="2000" b="0" dirty="0" smtClean="0">
                <a:latin typeface="Arial Narrow" pitchFamily="34" charset="0"/>
              </a:rPr>
              <a:t>Variable frequency system</a:t>
            </a:r>
            <a:r>
              <a:rPr lang="en-US" sz="2000" dirty="0" smtClean="0"/>
              <a:t/>
            </a:r>
            <a:br>
              <a:rPr lang="en-US" sz="2000" dirty="0" smtClean="0"/>
            </a:br>
            <a:endParaRPr lang="en-US" sz="2000" dirty="0"/>
          </a:p>
        </p:txBody>
      </p:sp>
      <p:sp>
        <p:nvSpPr>
          <p:cNvPr id="4" name="Date Placeholder 3"/>
          <p:cNvSpPr>
            <a:spLocks noGrp="1"/>
          </p:cNvSpPr>
          <p:nvPr>
            <p:ph type="dt" sz="half" idx="10"/>
          </p:nvPr>
        </p:nvSpPr>
        <p:spPr/>
        <p:txBody>
          <a:bodyPr/>
          <a:lstStyle/>
          <a:p>
            <a:fld id="{E71ED10A-1566-4995-8448-1E6C3965DBCF}"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normAutofit/>
          </a:bodyPr>
          <a:lstStyle/>
          <a:p>
            <a:pPr algn="ctr"/>
            <a:r>
              <a:rPr lang="en-US" sz="2000" dirty="0" smtClean="0">
                <a:solidFill>
                  <a:srgbClr val="C00000"/>
                </a:solidFill>
              </a:rPr>
              <a:t>CONSTANT FREQUENCY SCHEME</a:t>
            </a:r>
            <a:endParaRPr lang="en-US" sz="2000" dirty="0">
              <a:solidFill>
                <a:srgbClr val="C00000"/>
              </a:solidFill>
            </a:endParaRPr>
          </a:p>
        </p:txBody>
      </p:sp>
      <p:pic>
        <p:nvPicPr>
          <p:cNvPr id="16385" name="Picture 1"/>
          <p:cNvPicPr>
            <a:picLocks noGrp="1" noChangeAspect="1" noChangeArrowheads="1"/>
          </p:cNvPicPr>
          <p:nvPr>
            <p:ph idx="1"/>
          </p:nvPr>
        </p:nvPicPr>
        <p:blipFill>
          <a:blip r:embed="rId2"/>
          <a:srcRect/>
          <a:stretch>
            <a:fillRect/>
          </a:stretch>
        </p:blipFill>
        <p:spPr bwMode="auto">
          <a:xfrm>
            <a:off x="1447800" y="1295400"/>
            <a:ext cx="6324600" cy="408193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6FAA4494-204B-4EA2-8BD8-A772C32844D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400" dirty="0" smtClean="0">
                <a:solidFill>
                  <a:srgbClr val="C00000"/>
                </a:solidFill>
              </a:rPr>
              <a:t>VARIABLE FREQUENCY SYSTEM</a:t>
            </a:r>
            <a:r>
              <a:rPr lang="en-US" sz="2000" dirty="0" smtClean="0"/>
              <a:t/>
            </a:r>
            <a:br>
              <a:rPr lang="en-US" sz="2000" dirty="0" smtClean="0"/>
            </a:br>
            <a:r>
              <a:rPr lang="en-US" sz="2000" dirty="0" smtClean="0"/>
              <a:t>	</a:t>
            </a:r>
            <a:r>
              <a:rPr lang="en-US" sz="2000" b="0" dirty="0" smtClean="0">
                <a:solidFill>
                  <a:schemeClr val="accent5">
                    <a:lumMod val="50000"/>
                  </a:schemeClr>
                </a:solidFill>
              </a:rPr>
              <a:t>In the variable frequency scheme, the chopping period T is varied, either by on time is kept constant or off-time is kept constant. This may be called as frequency modulation</a:t>
            </a:r>
            <a:endParaRPr lang="en-US" sz="2000" b="0" dirty="0">
              <a:solidFill>
                <a:schemeClr val="accent5">
                  <a:lumMod val="50000"/>
                </a:schemeClr>
              </a:solidFill>
            </a:endParaRPr>
          </a:p>
        </p:txBody>
      </p:sp>
      <p:pic>
        <p:nvPicPr>
          <p:cNvPr id="15361" name="Picture 1"/>
          <p:cNvPicPr>
            <a:picLocks noGrp="1" noChangeAspect="1" noChangeArrowheads="1"/>
          </p:cNvPicPr>
          <p:nvPr>
            <p:ph idx="1"/>
          </p:nvPr>
        </p:nvPicPr>
        <p:blipFill>
          <a:blip r:embed="rId3"/>
          <a:srcRect/>
          <a:stretch>
            <a:fillRect/>
          </a:stretch>
        </p:blipFill>
        <p:spPr bwMode="auto">
          <a:xfrm>
            <a:off x="1219200" y="1629985"/>
            <a:ext cx="6629400" cy="4694616"/>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8A841A8-1859-4041-9C68-53A713FAF31D}"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245291"/>
          </a:xfrm>
        </p:spPr>
        <p:txBody>
          <a:bodyPr>
            <a:normAutofit lnSpcReduction="10000"/>
          </a:bodyPr>
          <a:lstStyle/>
          <a:p>
            <a:r>
              <a:rPr lang="en-US" dirty="0" smtClean="0">
                <a:solidFill>
                  <a:srgbClr val="0070C0"/>
                </a:solidFill>
              </a:rPr>
              <a:t>The constant frequency scheme is thus preferred scheme because of the disadvantages of frequency modulation technique. The disadvantages are</a:t>
            </a:r>
          </a:p>
          <a:p>
            <a:pPr>
              <a:buNone/>
            </a:pPr>
            <a:endParaRPr lang="en-US" dirty="0" smtClean="0"/>
          </a:p>
          <a:p>
            <a:pPr lvl="0"/>
            <a:r>
              <a:rPr lang="en-US" dirty="0" smtClean="0"/>
              <a:t>The frequency has to be varied over a wide range to provide the full output voltage range. Filter design for variable frequency operation is difficult.</a:t>
            </a:r>
          </a:p>
          <a:p>
            <a:pPr lvl="0">
              <a:buNone/>
            </a:pPr>
            <a:r>
              <a:rPr lang="en-US" dirty="0" smtClean="0"/>
              <a:t> </a:t>
            </a:r>
          </a:p>
          <a:p>
            <a:pPr lvl="0"/>
            <a:r>
              <a:rPr lang="en-US" dirty="0" smtClean="0"/>
              <a:t>The possibility of interference with signaling and telephone line is greater.</a:t>
            </a:r>
          </a:p>
          <a:p>
            <a:pPr lvl="0">
              <a:buNone/>
            </a:pPr>
            <a:endParaRPr lang="en-US" dirty="0" smtClean="0"/>
          </a:p>
          <a:p>
            <a:pPr lvl="0"/>
            <a:r>
              <a:rPr lang="en-US" dirty="0" smtClean="0"/>
              <a:t>The large off-time at low output voltage will make the current of a dc motor load discontinuous.</a:t>
            </a:r>
          </a:p>
          <a:p>
            <a:endParaRPr lang="en-US" dirty="0"/>
          </a:p>
        </p:txBody>
      </p:sp>
      <p:sp>
        <p:nvSpPr>
          <p:cNvPr id="4" name="Date Placeholder 3"/>
          <p:cNvSpPr>
            <a:spLocks noGrp="1"/>
          </p:cNvSpPr>
          <p:nvPr>
            <p:ph type="dt" sz="half" idx="10"/>
          </p:nvPr>
        </p:nvSpPr>
        <p:spPr/>
        <p:txBody>
          <a:bodyPr/>
          <a:lstStyle/>
          <a:p>
            <a:fld id="{288A5A82-6031-48B8-B35C-A2F6171448CF}"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6049962"/>
          </a:xfrm>
        </p:spPr>
        <p:txBody>
          <a:bodyPr>
            <a:noAutofit/>
          </a:bodyPr>
          <a:lstStyle/>
          <a:p>
            <a:r>
              <a:rPr lang="en-US" sz="2800" dirty="0" smtClean="0">
                <a:solidFill>
                  <a:srgbClr val="C00000"/>
                </a:solidFill>
              </a:rPr>
              <a:t>CURRENT LIMIT CONTROL</a:t>
            </a:r>
            <a:br>
              <a:rPr lang="en-US" sz="2800" dirty="0" smtClean="0">
                <a:solidFill>
                  <a:srgbClr val="C00000"/>
                </a:solidFill>
              </a:rPr>
            </a:br>
            <a:r>
              <a:rPr lang="en-US" sz="2000" dirty="0" smtClean="0"/>
              <a:t/>
            </a:r>
            <a:br>
              <a:rPr lang="en-US" sz="2000" dirty="0" smtClean="0"/>
            </a:br>
            <a:r>
              <a:rPr lang="en-US" sz="2000" dirty="0" smtClean="0">
                <a:solidFill>
                  <a:srgbClr val="7030A0"/>
                </a:solidFill>
              </a:rPr>
              <a:t>The chopper is switched ON and OFF so that the current in the load is maintained between two limits such as upper limit  I2 and lower limit I1.</a:t>
            </a:r>
            <a:br>
              <a:rPr lang="en-US" sz="2000" dirty="0" smtClean="0">
                <a:solidFill>
                  <a:srgbClr val="7030A0"/>
                </a:solidFill>
              </a:rPr>
            </a:br>
            <a:r>
              <a:rPr lang="en-US" sz="2000" dirty="0" smtClean="0">
                <a:solidFill>
                  <a:srgbClr val="7030A0"/>
                </a:solidFill>
              </a:rPr>
              <a:t/>
            </a:r>
            <a:br>
              <a:rPr lang="en-US" sz="2000" dirty="0" smtClean="0">
                <a:solidFill>
                  <a:srgbClr val="7030A0"/>
                </a:solidFill>
              </a:rPr>
            </a:br>
            <a:r>
              <a:rPr lang="en-US" sz="2000" dirty="0" smtClean="0">
                <a:solidFill>
                  <a:srgbClr val="7030A0"/>
                </a:solidFill>
              </a:rPr>
              <a:t>When the current exceeds the upper limit, the chopper is switched off. During off period, the load current freewheels and decrease exponential. </a:t>
            </a:r>
            <a:br>
              <a:rPr lang="en-US" sz="2000" dirty="0" smtClean="0">
                <a:solidFill>
                  <a:srgbClr val="7030A0"/>
                </a:solidFill>
              </a:rPr>
            </a:br>
            <a:r>
              <a:rPr lang="en-US" sz="2000" dirty="0" smtClean="0">
                <a:solidFill>
                  <a:srgbClr val="7030A0"/>
                </a:solidFill>
              </a:rPr>
              <a:t/>
            </a:r>
            <a:br>
              <a:rPr lang="en-US" sz="2000" dirty="0" smtClean="0">
                <a:solidFill>
                  <a:srgbClr val="7030A0"/>
                </a:solidFill>
              </a:rPr>
            </a:br>
            <a:r>
              <a:rPr lang="en-US" sz="2000" dirty="0" smtClean="0">
                <a:solidFill>
                  <a:srgbClr val="7030A0"/>
                </a:solidFill>
              </a:rPr>
              <a:t>When it reaches the lower limit, the chopper is switched ON. </a:t>
            </a:r>
            <a:br>
              <a:rPr lang="en-US" sz="2000" dirty="0" smtClean="0">
                <a:solidFill>
                  <a:srgbClr val="7030A0"/>
                </a:solidFill>
              </a:rPr>
            </a:br>
            <a:r>
              <a:rPr lang="en-US" sz="2000" dirty="0" smtClean="0">
                <a:solidFill>
                  <a:srgbClr val="7030A0"/>
                </a:solidFill>
              </a:rPr>
              <a:t/>
            </a:r>
            <a:br>
              <a:rPr lang="en-US" sz="2000" dirty="0" smtClean="0">
                <a:solidFill>
                  <a:srgbClr val="7030A0"/>
                </a:solidFill>
              </a:rPr>
            </a:br>
            <a:r>
              <a:rPr lang="en-US" sz="2000" dirty="0" smtClean="0">
                <a:solidFill>
                  <a:srgbClr val="7030A0"/>
                </a:solidFill>
              </a:rPr>
              <a:t>Current limit control is possible either with constant frequency or with constant Ton. </a:t>
            </a:r>
            <a:br>
              <a:rPr lang="en-US" sz="2000" dirty="0" smtClean="0">
                <a:solidFill>
                  <a:srgbClr val="7030A0"/>
                </a:solidFill>
              </a:rPr>
            </a:br>
            <a:r>
              <a:rPr lang="en-US" sz="2000" dirty="0" smtClean="0">
                <a:solidFill>
                  <a:srgbClr val="7030A0"/>
                </a:solidFill>
              </a:rPr>
              <a:t/>
            </a:r>
            <a:br>
              <a:rPr lang="en-US" sz="2000" dirty="0" smtClean="0">
                <a:solidFill>
                  <a:srgbClr val="7030A0"/>
                </a:solidFill>
              </a:rPr>
            </a:br>
            <a:r>
              <a:rPr lang="en-US" sz="2000" dirty="0" smtClean="0">
                <a:solidFill>
                  <a:srgbClr val="7030A0"/>
                </a:solidFill>
              </a:rPr>
              <a:t>The current limit control is used only when the load has energy storage element especially inductor.</a:t>
            </a:r>
            <a:endParaRPr lang="en-US" sz="2000" dirty="0">
              <a:solidFill>
                <a:srgbClr val="7030A0"/>
              </a:solidFill>
            </a:endParaRPr>
          </a:p>
        </p:txBody>
      </p:sp>
      <p:sp>
        <p:nvSpPr>
          <p:cNvPr id="3" name="Date Placeholder 2"/>
          <p:cNvSpPr>
            <a:spLocks noGrp="1"/>
          </p:cNvSpPr>
          <p:nvPr>
            <p:ph type="dt" sz="half" idx="10"/>
          </p:nvPr>
        </p:nvSpPr>
        <p:spPr/>
        <p:txBody>
          <a:bodyPr/>
          <a:lstStyle/>
          <a:p>
            <a:fld id="{BD9F5C0E-34A7-489B-864C-0B5AE5EB9968}"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2400" dirty="0" smtClean="0">
                <a:solidFill>
                  <a:srgbClr val="C00000"/>
                </a:solidFill>
              </a:rPr>
              <a:t>CURRENT LIMIT CONTROL</a:t>
            </a:r>
            <a:endParaRPr lang="en-US" sz="2400" dirty="0">
              <a:solidFill>
                <a:srgbClr val="C00000"/>
              </a:solidFill>
            </a:endParaRPr>
          </a:p>
        </p:txBody>
      </p:sp>
      <p:pic>
        <p:nvPicPr>
          <p:cNvPr id="12289" name="Picture 1"/>
          <p:cNvPicPr>
            <a:picLocks noGrp="1" noChangeAspect="1" noChangeArrowheads="1"/>
          </p:cNvPicPr>
          <p:nvPr>
            <p:ph idx="1"/>
          </p:nvPr>
        </p:nvPicPr>
        <p:blipFill>
          <a:blip r:embed="rId2"/>
          <a:srcRect/>
          <a:stretch>
            <a:fillRect/>
          </a:stretch>
        </p:blipFill>
        <p:spPr bwMode="auto">
          <a:xfrm>
            <a:off x="1066800" y="1295400"/>
            <a:ext cx="7086600" cy="4419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4E3B4F43-B5C2-44EB-8021-943E46CFDAC5}"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3"/>
          <a:srcRect/>
          <a:stretch>
            <a:fillRect/>
          </a:stretch>
        </p:blipFill>
        <p:spPr bwMode="auto">
          <a:xfrm>
            <a:off x="1752600" y="685800"/>
            <a:ext cx="5257800" cy="4191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CE7EC7D-69DD-4537-8147-9F239DFC492F}"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3"/>
          <a:srcRect/>
          <a:stretch>
            <a:fillRect/>
          </a:stretch>
        </p:blipFill>
        <p:spPr bwMode="auto">
          <a:xfrm>
            <a:off x="685800" y="0"/>
            <a:ext cx="7848600" cy="6477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45D0D21-0FE8-4E53-AE56-827A711EE72E}"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a:srcRect/>
          <a:stretch>
            <a:fillRect/>
          </a:stretch>
        </p:blipFill>
        <p:spPr bwMode="auto">
          <a:xfrm>
            <a:off x="1066800" y="0"/>
            <a:ext cx="7010400" cy="556259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686CFC51-8637-456F-BE97-7C815C50F469}"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838200" y="0"/>
            <a:ext cx="7086600" cy="2057400"/>
          </a:xfrm>
          <a:prstGeom prst="rect">
            <a:avLst/>
          </a:prstGeom>
          <a:noFill/>
          <a:ln w="9525">
            <a:noFill/>
            <a:miter lim="800000"/>
            <a:headEnd/>
            <a:tailEnd/>
          </a:ln>
          <a:effectLst/>
        </p:spPr>
      </p:pic>
      <p:pic>
        <p:nvPicPr>
          <p:cNvPr id="66562" name="Picture 2"/>
          <p:cNvPicPr>
            <a:picLocks noGrp="1" noChangeAspect="1" noChangeArrowheads="1"/>
          </p:cNvPicPr>
          <p:nvPr>
            <p:ph idx="1"/>
          </p:nvPr>
        </p:nvPicPr>
        <p:blipFill>
          <a:blip r:embed="rId4"/>
          <a:srcRect/>
          <a:stretch>
            <a:fillRect/>
          </a:stretch>
        </p:blipFill>
        <p:spPr bwMode="auto">
          <a:xfrm>
            <a:off x="838200" y="2057400"/>
            <a:ext cx="7086600" cy="44196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82586D0-750C-49AB-B672-42AD18CD48BE}"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Grp="1" noChangeAspect="1" noChangeArrowheads="1"/>
          </p:cNvPicPr>
          <p:nvPr>
            <p:ph idx="1"/>
          </p:nvPr>
        </p:nvPicPr>
        <p:blipFill>
          <a:blip r:embed="rId2"/>
          <a:srcRect/>
          <a:stretch>
            <a:fillRect/>
          </a:stretch>
        </p:blipFill>
        <p:spPr bwMode="auto">
          <a:xfrm>
            <a:off x="1371600" y="1676400"/>
            <a:ext cx="6172199" cy="47244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752600"/>
          </a:xfrm>
        </p:spPr>
        <p:txBody>
          <a:bodyPr>
            <a:noAutofit/>
          </a:bodyPr>
          <a:lstStyle/>
          <a:p>
            <a:pPr algn="l"/>
            <a:r>
              <a:rPr lang="en-US" sz="2400" dirty="0" smtClean="0">
                <a:solidFill>
                  <a:srgbClr val="C00000"/>
                </a:solidFill>
              </a:rPr>
              <a:t>                       MOTORING MODE</a:t>
            </a:r>
            <a:r>
              <a:rPr lang="en-US" sz="1800" dirty="0" smtClean="0"/>
              <a:t/>
            </a:r>
            <a:br>
              <a:rPr lang="en-US" sz="1800" dirty="0" smtClean="0"/>
            </a:br>
            <a:r>
              <a:rPr lang="en-US" sz="1600" b="0" dirty="0" smtClean="0">
                <a:solidFill>
                  <a:srgbClr val="002060"/>
                </a:solidFill>
                <a:effectLst/>
                <a:latin typeface="Arial Black" pitchFamily="34" charset="0"/>
              </a:rPr>
              <a:t>The condition for making the full converter with RLE load as motoring mode is firing    angle should be less than 90 degree. So the net armature terminal voltage or full converter output voltage is positive and relatively high compare to the back </a:t>
            </a:r>
            <a:r>
              <a:rPr lang="en-US" sz="1600" b="0" dirty="0" err="1" smtClean="0">
                <a:solidFill>
                  <a:srgbClr val="002060"/>
                </a:solidFill>
                <a:effectLst/>
                <a:latin typeface="Arial Black" pitchFamily="34" charset="0"/>
              </a:rPr>
              <a:t>emf</a:t>
            </a:r>
            <a:r>
              <a:rPr lang="en-US" sz="1600" b="0" dirty="0" smtClean="0">
                <a:solidFill>
                  <a:srgbClr val="002060"/>
                </a:solidFill>
                <a:effectLst/>
                <a:latin typeface="Arial Black" pitchFamily="34" charset="0"/>
              </a:rPr>
              <a:t> </a:t>
            </a:r>
            <a:r>
              <a:rPr lang="en-US" sz="1600" b="0" dirty="0" err="1" smtClean="0">
                <a:solidFill>
                  <a:srgbClr val="002060"/>
                </a:solidFill>
                <a:effectLst/>
                <a:latin typeface="Arial Black" pitchFamily="34" charset="0"/>
              </a:rPr>
              <a:t>Eg</a:t>
            </a:r>
            <a:r>
              <a:rPr lang="en-US" sz="1600" b="0" dirty="0" smtClean="0">
                <a:solidFill>
                  <a:srgbClr val="002060"/>
                </a:solidFill>
                <a:effectLst/>
                <a:latin typeface="Arial Black" pitchFamily="34" charset="0"/>
              </a:rPr>
              <a:t>. So the current flowing through the armature is Positive</a:t>
            </a:r>
            <a:endParaRPr lang="en-US" sz="1600" b="0" dirty="0">
              <a:solidFill>
                <a:srgbClr val="002060"/>
              </a:solidFill>
              <a:effectLst/>
              <a:latin typeface="Arial Black" pitchFamily="34" charset="0"/>
            </a:endParaRPr>
          </a:p>
        </p:txBody>
      </p:sp>
      <p:sp>
        <p:nvSpPr>
          <p:cNvPr id="4" name="Date Placeholder 3"/>
          <p:cNvSpPr>
            <a:spLocks noGrp="1"/>
          </p:cNvSpPr>
          <p:nvPr>
            <p:ph type="dt" sz="half" idx="10"/>
          </p:nvPr>
        </p:nvSpPr>
        <p:spPr/>
        <p:txBody>
          <a:bodyPr/>
          <a:lstStyle/>
          <a:p>
            <a:fld id="{270A41FF-A624-4E9D-941C-ACCEF9D7AB27}"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762000" y="0"/>
            <a:ext cx="7239000" cy="914400"/>
          </a:xfrm>
          <a:prstGeom prst="rect">
            <a:avLst/>
          </a:prstGeom>
          <a:noFill/>
          <a:ln w="9525">
            <a:noFill/>
            <a:miter lim="800000"/>
            <a:headEnd/>
            <a:tailEnd/>
          </a:ln>
          <a:effectLst/>
        </p:spPr>
      </p:pic>
      <p:pic>
        <p:nvPicPr>
          <p:cNvPr id="67587" name="Picture 3"/>
          <p:cNvPicPr>
            <a:picLocks noGrp="1" noChangeAspect="1" noChangeArrowheads="1"/>
          </p:cNvPicPr>
          <p:nvPr>
            <p:ph idx="1"/>
          </p:nvPr>
        </p:nvPicPr>
        <p:blipFill>
          <a:blip r:embed="rId3"/>
          <a:srcRect/>
          <a:stretch>
            <a:fillRect/>
          </a:stretch>
        </p:blipFill>
        <p:spPr bwMode="auto">
          <a:xfrm>
            <a:off x="0" y="1676400"/>
            <a:ext cx="4724400" cy="3581400"/>
          </a:xfrm>
          <a:prstGeom prst="rect">
            <a:avLst/>
          </a:prstGeom>
          <a:noFill/>
          <a:ln w="9525">
            <a:noFill/>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4724400" y="1676400"/>
            <a:ext cx="4419600" cy="3581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A92ED86-1058-4C24-8C5C-BD833985A082}"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914400" y="0"/>
            <a:ext cx="7315200" cy="1828800"/>
          </a:xfrm>
          <a:prstGeom prst="rect">
            <a:avLst/>
          </a:prstGeom>
          <a:noFill/>
          <a:ln w="9525">
            <a:noFill/>
            <a:miter lim="800000"/>
            <a:headEnd/>
            <a:tailEnd/>
          </a:ln>
          <a:effectLst/>
        </p:spPr>
      </p:pic>
      <p:pic>
        <p:nvPicPr>
          <p:cNvPr id="68611" name="Picture 3"/>
          <p:cNvPicPr>
            <a:picLocks noGrp="1" noChangeAspect="1" noChangeArrowheads="1"/>
          </p:cNvPicPr>
          <p:nvPr>
            <p:ph idx="1"/>
          </p:nvPr>
        </p:nvPicPr>
        <p:blipFill>
          <a:blip r:embed="rId4"/>
          <a:srcRect/>
          <a:stretch>
            <a:fillRect/>
          </a:stretch>
        </p:blipFill>
        <p:spPr bwMode="auto">
          <a:xfrm>
            <a:off x="914400" y="1828800"/>
            <a:ext cx="7315200" cy="4724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91FDA46-FC4B-486C-82CE-8A3881111B31}"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9634" name="Picture 2"/>
          <p:cNvPicPr>
            <a:picLocks noChangeAspect="1" noChangeArrowheads="1"/>
          </p:cNvPicPr>
          <p:nvPr/>
        </p:nvPicPr>
        <p:blipFill>
          <a:blip r:embed="rId3"/>
          <a:srcRect/>
          <a:stretch>
            <a:fillRect/>
          </a:stretch>
        </p:blipFill>
        <p:spPr bwMode="auto">
          <a:xfrm>
            <a:off x="0" y="0"/>
            <a:ext cx="4340225" cy="3505200"/>
          </a:xfrm>
          <a:prstGeom prst="rect">
            <a:avLst/>
          </a:prstGeom>
          <a:noFill/>
          <a:ln w="9525">
            <a:noFill/>
            <a:miter lim="800000"/>
            <a:headEnd/>
            <a:tailEnd/>
          </a:ln>
          <a:effectLst/>
        </p:spPr>
      </p:pic>
      <p:pic>
        <p:nvPicPr>
          <p:cNvPr id="69635" name="Picture 3"/>
          <p:cNvPicPr>
            <a:picLocks noGrp="1" noChangeAspect="1" noChangeArrowheads="1"/>
          </p:cNvPicPr>
          <p:nvPr>
            <p:ph idx="1"/>
          </p:nvPr>
        </p:nvPicPr>
        <p:blipFill>
          <a:blip r:embed="rId4"/>
          <a:srcRect/>
          <a:stretch>
            <a:fillRect/>
          </a:stretch>
        </p:blipFill>
        <p:spPr bwMode="auto">
          <a:xfrm>
            <a:off x="4343400" y="0"/>
            <a:ext cx="4800600" cy="64008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8ED5E72-B52F-44AC-906E-F72B44EB47AE}"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3"/>
          <a:srcRect/>
          <a:stretch>
            <a:fillRect/>
          </a:stretch>
        </p:blipFill>
        <p:spPr bwMode="auto">
          <a:xfrm>
            <a:off x="685800" y="0"/>
            <a:ext cx="7817575" cy="6400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9C3AC8ED-7860-485F-8CF5-CF3E93FA1FB3}"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1683" name="Picture 3"/>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a:effectLst/>
        </p:spPr>
      </p:pic>
      <p:pic>
        <p:nvPicPr>
          <p:cNvPr id="71684" name="Picture 4"/>
          <p:cNvPicPr>
            <a:picLocks noGrp="1" noChangeAspect="1" noChangeArrowheads="1"/>
          </p:cNvPicPr>
          <p:nvPr>
            <p:ph idx="1"/>
          </p:nvPr>
        </p:nvPicPr>
        <p:blipFill>
          <a:blip r:embed="rId4"/>
          <a:srcRect/>
          <a:stretch>
            <a:fillRect/>
          </a:stretch>
        </p:blipFill>
        <p:spPr bwMode="auto">
          <a:xfrm>
            <a:off x="0" y="2514600"/>
            <a:ext cx="9144000" cy="1066800"/>
          </a:xfrm>
          <a:prstGeom prst="rect">
            <a:avLst/>
          </a:prstGeom>
          <a:noFill/>
          <a:ln w="9525">
            <a:noFill/>
            <a:miter lim="800000"/>
            <a:headEnd/>
            <a:tailEnd/>
          </a:ln>
          <a:effectLst/>
        </p:spPr>
      </p:pic>
      <p:pic>
        <p:nvPicPr>
          <p:cNvPr id="71685" name="Picture 5"/>
          <p:cNvPicPr>
            <a:picLocks noChangeAspect="1" noChangeArrowheads="1"/>
          </p:cNvPicPr>
          <p:nvPr/>
        </p:nvPicPr>
        <p:blipFill>
          <a:blip r:embed="rId5"/>
          <a:srcRect/>
          <a:stretch>
            <a:fillRect/>
          </a:stretch>
        </p:blipFill>
        <p:spPr bwMode="auto">
          <a:xfrm>
            <a:off x="1" y="3505200"/>
            <a:ext cx="4419600" cy="33528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6191A3B2-7BE1-4F82-BE26-9C52418657C3}" type="datetime1">
              <a:rPr lang="en-US" smtClean="0"/>
              <a:pPr/>
              <a:t>8/19/2012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sp>
        <p:nvSpPr>
          <p:cNvPr id="8" name="Footer Placeholder 7"/>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3"/>
          <a:srcRect/>
          <a:stretch>
            <a:fillRect/>
          </a:stretch>
        </p:blipFill>
        <p:spPr bwMode="auto">
          <a:xfrm>
            <a:off x="609600" y="0"/>
            <a:ext cx="7924800" cy="6477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E950BB0D-9E22-4069-BD0F-8E00E86C888D}"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2"/>
          <a:srcRect/>
          <a:stretch>
            <a:fillRect/>
          </a:stretch>
        </p:blipFill>
        <p:spPr bwMode="auto">
          <a:xfrm>
            <a:off x="1524000" y="0"/>
            <a:ext cx="6019800" cy="5181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C8155FE3-87CE-459B-809E-ED4ED4A58702}"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4754" name="Picture 2"/>
          <p:cNvPicPr>
            <a:picLocks noChangeAspect="1" noChangeArrowheads="1"/>
          </p:cNvPicPr>
          <p:nvPr/>
        </p:nvPicPr>
        <p:blipFill>
          <a:blip r:embed="rId3"/>
          <a:srcRect/>
          <a:stretch>
            <a:fillRect/>
          </a:stretch>
        </p:blipFill>
        <p:spPr bwMode="auto">
          <a:xfrm>
            <a:off x="0" y="0"/>
            <a:ext cx="9144000" cy="2819400"/>
          </a:xfrm>
          <a:prstGeom prst="rect">
            <a:avLst/>
          </a:prstGeom>
          <a:noFill/>
          <a:ln w="9525">
            <a:noFill/>
            <a:miter lim="800000"/>
            <a:headEnd/>
            <a:tailEnd/>
          </a:ln>
          <a:effectLst/>
        </p:spPr>
      </p:pic>
      <p:pic>
        <p:nvPicPr>
          <p:cNvPr id="74755" name="Picture 3"/>
          <p:cNvPicPr>
            <a:picLocks noGrp="1" noChangeAspect="1" noChangeArrowheads="1"/>
          </p:cNvPicPr>
          <p:nvPr>
            <p:ph idx="1"/>
          </p:nvPr>
        </p:nvPicPr>
        <p:blipFill>
          <a:blip r:embed="rId4"/>
          <a:srcRect/>
          <a:stretch>
            <a:fillRect/>
          </a:stretch>
        </p:blipFill>
        <p:spPr bwMode="auto">
          <a:xfrm>
            <a:off x="0" y="2819400"/>
            <a:ext cx="4648200" cy="40386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132A52A-6067-4BFE-83E1-8702E99BAABB}"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5778" name="Picture 2"/>
          <p:cNvPicPr>
            <a:picLocks noGrp="1" noChangeAspect="1" noChangeArrowheads="1"/>
          </p:cNvPicPr>
          <p:nvPr>
            <p:ph idx="1"/>
          </p:nvPr>
        </p:nvPicPr>
        <p:blipFill>
          <a:blip r:embed="rId3"/>
          <a:srcRect/>
          <a:stretch>
            <a:fillRect/>
          </a:stretch>
        </p:blipFill>
        <p:spPr bwMode="auto">
          <a:xfrm>
            <a:off x="-30639" y="0"/>
            <a:ext cx="9174640" cy="6248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C58CFA02-590F-45D1-A19B-C809CEB2CC73}"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6802" name="Picture 2"/>
          <p:cNvPicPr>
            <a:picLocks noGrp="1" noChangeAspect="1" noChangeArrowheads="1"/>
          </p:cNvPicPr>
          <p:nvPr>
            <p:ph idx="1"/>
          </p:nvPr>
        </p:nvPicPr>
        <p:blipFill>
          <a:blip r:embed="rId3"/>
          <a:srcRect/>
          <a:stretch>
            <a:fillRect/>
          </a:stretch>
        </p:blipFill>
        <p:spPr bwMode="auto">
          <a:xfrm>
            <a:off x="0" y="0"/>
            <a:ext cx="9144000" cy="6324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202AF7AD-0C04-48F3-8A81-E9E1BD7BA99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Grp="1" noChangeAspect="1" noChangeArrowheads="1"/>
          </p:cNvPicPr>
          <p:nvPr>
            <p:ph idx="1"/>
          </p:nvPr>
        </p:nvPicPr>
        <p:blipFill>
          <a:blip r:embed="rId2"/>
          <a:srcRect/>
          <a:stretch>
            <a:fillRect/>
          </a:stretch>
        </p:blipFill>
        <p:spPr bwMode="auto">
          <a:xfrm>
            <a:off x="838200" y="838200"/>
            <a:ext cx="7465256" cy="54102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ormAutofit fontScale="90000"/>
          </a:bodyPr>
          <a:lstStyle/>
          <a:p>
            <a:r>
              <a:rPr lang="en-US" sz="2700" b="1" dirty="0" smtClean="0">
                <a:solidFill>
                  <a:srgbClr val="C00000"/>
                </a:solidFill>
              </a:rPr>
              <a:t>(a)Discontinuous conduction mode in motoring</a:t>
            </a:r>
            <a:r>
              <a:rPr lang="en-US" sz="2000" dirty="0" smtClean="0"/>
              <a:t/>
            </a:r>
            <a:br>
              <a:rPr lang="en-US" sz="2000" dirty="0" smtClean="0"/>
            </a:br>
            <a:endParaRPr lang="en-US" sz="2000" dirty="0"/>
          </a:p>
        </p:txBody>
      </p:sp>
      <p:sp>
        <p:nvSpPr>
          <p:cNvPr id="4" name="Date Placeholder 3"/>
          <p:cNvSpPr>
            <a:spLocks noGrp="1"/>
          </p:cNvSpPr>
          <p:nvPr>
            <p:ph type="dt" sz="half" idx="10"/>
          </p:nvPr>
        </p:nvSpPr>
        <p:spPr/>
        <p:txBody>
          <a:bodyPr/>
          <a:lstStyle/>
          <a:p>
            <a:fld id="{62751505-4BC7-4A54-B217-4FDBC4B19034}"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Closed loop torque control</a:t>
            </a:r>
            <a:endParaRPr lang="en-US" sz="2400" dirty="0"/>
          </a:p>
        </p:txBody>
      </p:sp>
      <p:pic>
        <p:nvPicPr>
          <p:cNvPr id="77826" name="Picture 2"/>
          <p:cNvPicPr>
            <a:picLocks noGrp="1" noChangeAspect="1" noChangeArrowheads="1"/>
          </p:cNvPicPr>
          <p:nvPr>
            <p:ph idx="1"/>
          </p:nvPr>
        </p:nvPicPr>
        <p:blipFill>
          <a:blip r:embed="rId3"/>
          <a:srcRect/>
          <a:stretch>
            <a:fillRect/>
          </a:stretch>
        </p:blipFill>
        <p:spPr bwMode="auto">
          <a:xfrm>
            <a:off x="0" y="1295400"/>
            <a:ext cx="9144000" cy="3733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B96AA917-B95D-4258-869C-727CCAC0CE10}"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400" dirty="0" smtClean="0"/>
              <a:t>Closed loop speed control</a:t>
            </a:r>
            <a:endParaRPr lang="en-US" sz="2400" dirty="0"/>
          </a:p>
        </p:txBody>
      </p:sp>
      <p:pic>
        <p:nvPicPr>
          <p:cNvPr id="78850" name="Picture 2"/>
          <p:cNvPicPr>
            <a:picLocks noGrp="1" noChangeAspect="1" noChangeArrowheads="1"/>
          </p:cNvPicPr>
          <p:nvPr>
            <p:ph idx="1"/>
          </p:nvPr>
        </p:nvPicPr>
        <p:blipFill>
          <a:blip r:embed="rId3"/>
          <a:srcRect/>
          <a:stretch>
            <a:fillRect/>
          </a:stretch>
        </p:blipFill>
        <p:spPr bwMode="auto">
          <a:xfrm>
            <a:off x="0" y="1143000"/>
            <a:ext cx="9144000" cy="5105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30B5D98-FB97-4BE4-83CD-7525EA5F2440}"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9874" name="Picture 2"/>
          <p:cNvPicPr>
            <a:picLocks noGrp="1" noChangeAspect="1" noChangeArrowheads="1"/>
          </p:cNvPicPr>
          <p:nvPr>
            <p:ph idx="1"/>
          </p:nvPr>
        </p:nvPicPr>
        <p:blipFill>
          <a:blip r:embed="rId4"/>
          <a:srcRect/>
          <a:stretch>
            <a:fillRect/>
          </a:stretch>
        </p:blipFill>
        <p:spPr bwMode="auto">
          <a:xfrm>
            <a:off x="0" y="1143000"/>
            <a:ext cx="9144000" cy="525780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5"/>
          <a:srcRect/>
          <a:stretch>
            <a:fillRect/>
          </a:stretch>
        </p:blipFill>
        <p:spPr bwMode="auto">
          <a:xfrm>
            <a:off x="0" y="0"/>
            <a:ext cx="9144000" cy="11430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C045E69-D047-45D2-BF95-E76FAF4EB2DC}" type="datetime1">
              <a:rPr lang="en-US" smtClean="0"/>
              <a:pPr/>
              <a:t>8/19/2012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
        <p:nvSpPr>
          <p:cNvPr id="7" name="Footer Placeholder 6"/>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Grp="1" noChangeAspect="1" noChangeArrowheads="1"/>
          </p:cNvPicPr>
          <p:nvPr>
            <p:ph idx="1"/>
          </p:nvPr>
        </p:nvPicPr>
        <p:blipFill>
          <a:blip r:embed="rId2"/>
          <a:srcRect/>
          <a:stretch>
            <a:fillRect/>
          </a:stretch>
        </p:blipFill>
        <p:spPr bwMode="auto">
          <a:xfrm>
            <a:off x="685800" y="228600"/>
            <a:ext cx="7620000" cy="54864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71EBA329-8746-49D9-AB08-537E7B47B96F}" type="datetime1">
              <a:rPr lang="en-US" smtClean="0"/>
              <a:pPr/>
              <a:t>8/19/2012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Grp="1" noChangeAspect="1" noChangeArrowheads="1"/>
          </p:cNvPicPr>
          <p:nvPr>
            <p:ph idx="1"/>
          </p:nvPr>
        </p:nvPicPr>
        <p:blipFill>
          <a:blip r:embed="rId2"/>
          <a:srcRect/>
          <a:stretch>
            <a:fillRect/>
          </a:stretch>
        </p:blipFill>
        <p:spPr bwMode="auto">
          <a:xfrm>
            <a:off x="597120" y="685800"/>
            <a:ext cx="8089680" cy="54864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2162"/>
          </a:xfrm>
        </p:spPr>
        <p:txBody>
          <a:bodyPr>
            <a:normAutofit fontScale="90000"/>
          </a:bodyPr>
          <a:lstStyle/>
          <a:p>
            <a:r>
              <a:rPr lang="en-US" sz="2400" b="1" dirty="0" smtClean="0">
                <a:solidFill>
                  <a:srgbClr val="C00000"/>
                </a:solidFill>
              </a:rPr>
              <a:t>(b)Continuous conduction mode in motoring </a:t>
            </a:r>
            <a:r>
              <a:rPr lang="en-US" sz="2400" dirty="0" smtClean="0">
                <a:solidFill>
                  <a:srgbClr val="C00000"/>
                </a:solidFill>
              </a:rPr>
              <a:t/>
            </a:r>
            <a:br>
              <a:rPr lang="en-US" sz="2400" dirty="0" smtClean="0">
                <a:solidFill>
                  <a:srgbClr val="C00000"/>
                </a:solidFill>
              </a:rPr>
            </a:br>
            <a:endParaRPr lang="en-US" sz="2400" dirty="0">
              <a:solidFill>
                <a:srgbClr val="C00000"/>
              </a:solidFill>
            </a:endParaRPr>
          </a:p>
        </p:txBody>
      </p:sp>
      <p:sp>
        <p:nvSpPr>
          <p:cNvPr id="4" name="Date Placeholder 3"/>
          <p:cNvSpPr>
            <a:spLocks noGrp="1"/>
          </p:cNvSpPr>
          <p:nvPr>
            <p:ph type="dt" sz="half" idx="10"/>
          </p:nvPr>
        </p:nvSpPr>
        <p:spPr/>
        <p:txBody>
          <a:bodyPr/>
          <a:lstStyle/>
          <a:p>
            <a:fld id="{18770081-6C77-4B45-B900-54AF8C0B14B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Grp="1" noChangeAspect="1" noChangeArrowheads="1"/>
          </p:cNvPicPr>
          <p:nvPr>
            <p:ph idx="1"/>
          </p:nvPr>
        </p:nvPicPr>
        <p:blipFill>
          <a:blip r:embed="rId2"/>
          <a:srcRect/>
          <a:stretch>
            <a:fillRect/>
          </a:stretch>
        </p:blipFill>
        <p:spPr bwMode="auto">
          <a:xfrm>
            <a:off x="838201" y="1066801"/>
            <a:ext cx="7543800" cy="4796238"/>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15962"/>
          </a:xfrm>
        </p:spPr>
        <p:txBody>
          <a:bodyPr>
            <a:normAutofit/>
          </a:bodyPr>
          <a:lstStyle/>
          <a:p>
            <a:pPr algn="ctr"/>
            <a:r>
              <a:rPr lang="en-US" sz="2400" dirty="0" smtClean="0">
                <a:solidFill>
                  <a:srgbClr val="C00000"/>
                </a:solidFill>
              </a:rPr>
              <a:t>Speed verses torque characteristics</a:t>
            </a:r>
            <a:endParaRPr lang="en-US" sz="2400" dirty="0">
              <a:solidFill>
                <a:srgbClr val="C00000"/>
              </a:solidFill>
            </a:endParaRPr>
          </a:p>
        </p:txBody>
      </p:sp>
      <p:sp>
        <p:nvSpPr>
          <p:cNvPr id="4" name="Date Placeholder 3"/>
          <p:cNvSpPr>
            <a:spLocks noGrp="1"/>
          </p:cNvSpPr>
          <p:nvPr>
            <p:ph type="dt" sz="half" idx="10"/>
          </p:nvPr>
        </p:nvSpPr>
        <p:spPr/>
        <p:txBody>
          <a:bodyPr/>
          <a:lstStyle/>
          <a:p>
            <a:fld id="{FD48AE4E-2FB6-445A-B908-D0BDDDF8A9AA}"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495800"/>
          </a:xfrm>
        </p:spPr>
        <p:txBody>
          <a:bodyPr>
            <a:normAutofit lnSpcReduction="10000"/>
          </a:bodyPr>
          <a:lstStyle/>
          <a:p>
            <a:r>
              <a:rPr lang="en-US" sz="2400" dirty="0" smtClean="0"/>
              <a:t>The condition for making the full converter with RLE load as regenerative braking mode is firing angle should be greater than 90 degree. </a:t>
            </a:r>
          </a:p>
          <a:p>
            <a:endParaRPr lang="en-US" sz="2400" dirty="0" smtClean="0"/>
          </a:p>
          <a:p>
            <a:r>
              <a:rPr lang="en-US" sz="2400" dirty="0" smtClean="0"/>
              <a:t>So the net armature terminal voltage or full converter output voltage is negative and the magnitude of back </a:t>
            </a:r>
            <a:r>
              <a:rPr lang="en-US" sz="2400" dirty="0" err="1" smtClean="0"/>
              <a:t>emf</a:t>
            </a:r>
            <a:r>
              <a:rPr lang="en-US" sz="2400" dirty="0" smtClean="0"/>
              <a:t> is greater than magnitude of full converter output.. </a:t>
            </a:r>
          </a:p>
          <a:p>
            <a:pPr>
              <a:buNone/>
            </a:pPr>
            <a:endParaRPr lang="en-US" sz="2400" dirty="0" smtClean="0"/>
          </a:p>
          <a:p>
            <a:r>
              <a:rPr lang="en-US" sz="2400" dirty="0" smtClean="0"/>
              <a:t>So the current flowing through the armature is negative. This operation is called inversion. So the power is fed from dc to ac source is Negative.</a:t>
            </a:r>
            <a:endParaRPr lang="en-US" sz="2400" dirty="0"/>
          </a:p>
        </p:txBody>
      </p:sp>
      <p:sp>
        <p:nvSpPr>
          <p:cNvPr id="2" name="Title 1"/>
          <p:cNvSpPr>
            <a:spLocks noGrp="1"/>
          </p:cNvSpPr>
          <p:nvPr>
            <p:ph type="title"/>
          </p:nvPr>
        </p:nvSpPr>
        <p:spPr/>
        <p:txBody>
          <a:bodyPr>
            <a:normAutofit/>
          </a:bodyPr>
          <a:lstStyle/>
          <a:p>
            <a:pPr lvl="6" algn="ctr" rtl="0">
              <a:spcBef>
                <a:spcPct val="0"/>
              </a:spcBef>
            </a:pPr>
            <a:r>
              <a:rPr lang="en-US" sz="2400" b="1" dirty="0">
                <a:solidFill>
                  <a:srgbClr val="C00000"/>
                </a:solidFill>
              </a:rPr>
              <a:t>Regenerative braking  mode</a:t>
            </a:r>
            <a:r>
              <a:rPr lang="en-US" sz="1600" dirty="0"/>
              <a:t/>
            </a:r>
            <a:br>
              <a:rPr lang="en-US" sz="1600" dirty="0"/>
            </a:br>
            <a:endParaRPr lang="en-US" sz="2800" dirty="0"/>
          </a:p>
        </p:txBody>
      </p:sp>
      <p:sp>
        <p:nvSpPr>
          <p:cNvPr id="4" name="Date Placeholder 3"/>
          <p:cNvSpPr>
            <a:spLocks noGrp="1"/>
          </p:cNvSpPr>
          <p:nvPr>
            <p:ph type="dt" sz="half" idx="10"/>
          </p:nvPr>
        </p:nvSpPr>
        <p:spPr/>
        <p:txBody>
          <a:bodyPr/>
          <a:lstStyle/>
          <a:p>
            <a:fld id="{EB85B79D-4F4B-456A-B379-91AC275C1F86}" type="datetime1">
              <a:rPr lang="en-US" smtClean="0"/>
              <a:pPr/>
              <a:t>8/19/2012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V.MOHAN,  HOD/EEE,  EGSPEC.</a:t>
            </a:r>
            <a:endParaRPr lang="en-US"/>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TotalTime>
  <Words>908</Words>
  <Application>Microsoft Office PowerPoint</Application>
  <PresentationFormat>On-screen Show (4:3)</PresentationFormat>
  <Paragraphs>255</Paragraphs>
  <Slides>52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Concourse</vt:lpstr>
      <vt:lpstr>Equation</vt:lpstr>
      <vt:lpstr>UNIT 2</vt:lpstr>
      <vt:lpstr>                                             SINGLE PHASE FULL CONVERTER FED SEPARATELY EXCITED DC MOTOR  </vt:lpstr>
      <vt:lpstr>Motor speed is given by , </vt:lpstr>
      <vt:lpstr>                       MOTORING MODE The condition for making the full converter with RLE load as motoring mode is firing    angle should be less than 90 degree. So the net armature terminal voltage or full converter output voltage is positive and relatively high compare to the back emf Eg. So the current flowing through the armature is Positive</vt:lpstr>
      <vt:lpstr>(a)Discontinuous conduction mode in motoring </vt:lpstr>
      <vt:lpstr>Slide 6</vt:lpstr>
      <vt:lpstr>(b)Continuous conduction mode in motoring  </vt:lpstr>
      <vt:lpstr>Speed verses torque characteristics</vt:lpstr>
      <vt:lpstr>Regenerative braking  mode </vt:lpstr>
      <vt:lpstr>Equivalent circuit of regenerative braking mode </vt:lpstr>
      <vt:lpstr>Slide 11</vt:lpstr>
      <vt:lpstr>Output voltage Verses firing angle for full converter with RLE load </vt:lpstr>
      <vt:lpstr>Three phase full converter fed dc drive </vt:lpstr>
      <vt:lpstr>Wave form for 3-phase full converter with R or RL or RLE load at firing angle =30 Degree            Motoring operation (Continuous conduction) </vt:lpstr>
      <vt:lpstr>Wave form for 3-phase full converter with RLE load at firing angle=120 degree        braking operation (Continuous conduction) </vt:lpstr>
      <vt:lpstr>Three phase full converter with RLE load (Discontinuous conduction)</vt:lpstr>
      <vt:lpstr>  FOUR QUADRANT OPERATION OF DC DRIVES  Block diagram of dual converter:  </vt:lpstr>
      <vt:lpstr>Slide 18</vt:lpstr>
      <vt:lpstr>Slide 19</vt:lpstr>
      <vt:lpstr>NON CIRCULATING CURRENT MODE  ( ONE CONVERTER OPERATES AT A TIME)</vt:lpstr>
      <vt:lpstr>Slide 21</vt:lpstr>
      <vt:lpstr>Slide 22</vt:lpstr>
      <vt:lpstr>Slide 23</vt:lpstr>
      <vt:lpstr>Slide 24</vt:lpstr>
      <vt:lpstr>Slide 25</vt:lpstr>
      <vt:lpstr>Slide 26</vt:lpstr>
      <vt:lpstr>CHOPPER FED DC DRIVE:</vt:lpstr>
      <vt:lpstr>Basic configuration of chopper (step-down chopper) </vt:lpstr>
      <vt:lpstr>OPERATION OF STEP-DOWN CHOPPER</vt:lpstr>
      <vt:lpstr>OUTPUT VOLTAGE CONTROL  *Time ratio control and Current limit control   *The time ratio-control is further classified as in to   Constant frequency system Variable frequency system </vt:lpstr>
      <vt:lpstr>CONSTANT FREQUENCY SCHEME</vt:lpstr>
      <vt:lpstr>VARIABLE FREQUENCY SYSTEM  In the variable frequency scheme, the chopping period T is varied, either by on time is kept constant or off-time is kept constant. This may be called as frequency modulation</vt:lpstr>
      <vt:lpstr>Slide 33</vt:lpstr>
      <vt:lpstr>CURRENT LIMIT CONTROL  The chopper is switched ON and OFF so that the current in the load is maintained between two limits such as upper limit  I2 and lower limit I1.  When the current exceeds the upper limit, the chopper is switched off. During off period, the load current freewheels and decrease exponential.   When it reaches the lower limit, the chopper is switched ON.   Current limit control is possible either with constant frequency or with constant Ton.   The current limit control is used only when the load has energy storage element especially inductor.</vt:lpstr>
      <vt:lpstr>CURRENT LIMIT CONTROL</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Closed loop torque control</vt:lpstr>
      <vt:lpstr>Closed loop speed control</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PHASE FULL CONVERTER FED SEPARATELY EXCITED DC MOTOR  </dc:title>
  <dc:creator/>
  <cp:lastModifiedBy>EEE</cp:lastModifiedBy>
  <cp:revision>75</cp:revision>
  <dcterms:created xsi:type="dcterms:W3CDTF">2006-08-16T00:00:00Z</dcterms:created>
  <dcterms:modified xsi:type="dcterms:W3CDTF">2012-08-20T02:44:06Z</dcterms:modified>
</cp:coreProperties>
</file>